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849" r:id="rId4"/>
    <p:sldMasterId id="2147483863" r:id="rId5"/>
  </p:sldMasterIdLst>
  <p:notesMasterIdLst>
    <p:notesMasterId r:id="rId40"/>
  </p:notesMasterIdLst>
  <p:sldIdLst>
    <p:sldId id="277" r:id="rId6"/>
    <p:sldId id="257" r:id="rId7"/>
    <p:sldId id="2147469465" r:id="rId8"/>
    <p:sldId id="2147469833" r:id="rId9"/>
    <p:sldId id="2147469834" r:id="rId10"/>
    <p:sldId id="2145706056" r:id="rId11"/>
    <p:sldId id="2147469466" r:id="rId12"/>
    <p:sldId id="2147469829" r:id="rId13"/>
    <p:sldId id="2147469498" r:id="rId14"/>
    <p:sldId id="2147469480" r:id="rId15"/>
    <p:sldId id="2147469828" r:id="rId16"/>
    <p:sldId id="2147469502" r:id="rId17"/>
    <p:sldId id="2147469830" r:id="rId18"/>
    <p:sldId id="289" r:id="rId19"/>
    <p:sldId id="2145706082" r:id="rId20"/>
    <p:sldId id="2147469506" r:id="rId21"/>
    <p:sldId id="2147469481" r:id="rId22"/>
    <p:sldId id="2147469820" r:id="rId23"/>
    <p:sldId id="2147469835" r:id="rId24"/>
    <p:sldId id="2147469505" r:id="rId25"/>
    <p:sldId id="2147469483" r:id="rId26"/>
    <p:sldId id="2147469823" r:id="rId27"/>
    <p:sldId id="2147469485" r:id="rId28"/>
    <p:sldId id="2147469486" r:id="rId29"/>
    <p:sldId id="2147469487" r:id="rId30"/>
    <p:sldId id="2147469497" r:id="rId31"/>
    <p:sldId id="2147469507" r:id="rId32"/>
    <p:sldId id="2076137303" r:id="rId33"/>
    <p:sldId id="2147469499" r:id="rId34"/>
    <p:sldId id="2147469500" r:id="rId35"/>
    <p:sldId id="2147469501" r:id="rId36"/>
    <p:sldId id="2147469489" r:id="rId37"/>
    <p:sldId id="2147469831" r:id="rId38"/>
    <p:sldId id="2147469832"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Helvetica" panose="020B0604020202020204" pitchFamily="34"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Segoe UI" panose="020B0502040204020203" pitchFamily="34" charset="0"/>
      <p:regular r:id="rId59"/>
      <p:bold r:id="rId60"/>
      <p:italic r:id="rId61"/>
      <p:boldItalic r:id="rId62"/>
    </p:embeddedFont>
    <p:embeddedFont>
      <p:font typeface="Segoe UI Light" panose="020B0502040204020203" pitchFamily="34" charset="0"/>
      <p:regular r:id="rId63"/>
      <p:italic r:id="rId64"/>
    </p:embeddedFont>
    <p:embeddedFont>
      <p:font typeface="Segoe UI Semibold" panose="020B0702040204020203" pitchFamily="34" charset="0"/>
      <p:bold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40E23C4-ABBF-A0A5-E270-F673F2ED3B34}" name="Andy Sterland" initials="AS" userId="S::andster@microsoft.com::31ad3270-88e5-4d0b-9b68-c13a2638dae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00C2E"/>
    <a:srgbClr val="1F1F1F"/>
    <a:srgbClr val="160F4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D2FA1E-F065-41D8-A247-4BE3EA70F2E1}" v="3" dt="2021-11-11T21:47:18.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02" autoAdjust="0"/>
  </p:normalViewPr>
  <p:slideViewPr>
    <p:cSldViewPr snapToGrid="0">
      <p:cViewPr varScale="1">
        <p:scale>
          <a:sx n="86" d="100"/>
          <a:sy n="86" d="100"/>
        </p:scale>
        <p:origin x="156"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Master" Target="slideMasters/slideMaster5.xml"/><Relationship Id="rId61" Type="http://schemas.openxmlformats.org/officeDocument/2006/relationships/font" Target="fonts/font2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11.fntdata"/><Relationship Id="rId72"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2.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5AD2FA1E-F065-41D8-A247-4BE3EA70F2E1}"/>
    <pc:docChg chg="undo custSel delSld modSld">
      <pc:chgData name="Beth Massi" userId="478c1bcf29534cd8" providerId="LiveId" clId="{5AD2FA1E-F065-41D8-A247-4BE3EA70F2E1}" dt="2021-11-11T21:47:18.473" v="5" actId="14826"/>
      <pc:docMkLst>
        <pc:docMk/>
      </pc:docMkLst>
      <pc:sldChg chg="del">
        <pc:chgData name="Beth Massi" userId="478c1bcf29534cd8" providerId="LiveId" clId="{5AD2FA1E-F065-41D8-A247-4BE3EA70F2E1}" dt="2021-11-11T18:57:46.312" v="2" actId="47"/>
        <pc:sldMkLst>
          <pc:docMk/>
          <pc:sldMk cId="1178105662" sldId="2147469827"/>
        </pc:sldMkLst>
      </pc:sldChg>
      <pc:sldChg chg="delSp modSp mod">
        <pc:chgData name="Beth Massi" userId="478c1bcf29534cd8" providerId="LiveId" clId="{5AD2FA1E-F065-41D8-A247-4BE3EA70F2E1}" dt="2021-11-11T18:54:29.271" v="1" actId="478"/>
        <pc:sldMkLst>
          <pc:docMk/>
          <pc:sldMk cId="127314072" sldId="2147469828"/>
        </pc:sldMkLst>
        <pc:spChg chg="del mod">
          <ac:chgData name="Beth Massi" userId="478c1bcf29534cd8" providerId="LiveId" clId="{5AD2FA1E-F065-41D8-A247-4BE3EA70F2E1}" dt="2021-11-11T18:54:29.271" v="1" actId="478"/>
          <ac:spMkLst>
            <pc:docMk/>
            <pc:sldMk cId="127314072" sldId="2147469828"/>
            <ac:spMk id="3" creationId="{2CB9349C-F073-4620-8029-EE95CED82325}"/>
          </ac:spMkLst>
        </pc:spChg>
      </pc:sldChg>
      <pc:sldChg chg="addSp delSp modSp mod">
        <pc:chgData name="Beth Massi" userId="478c1bcf29534cd8" providerId="LiveId" clId="{5AD2FA1E-F065-41D8-A247-4BE3EA70F2E1}" dt="2021-11-11T21:47:18.473" v="5" actId="14826"/>
        <pc:sldMkLst>
          <pc:docMk/>
          <pc:sldMk cId="4193462400" sldId="2147469834"/>
        </pc:sldMkLst>
        <pc:picChg chg="add del mod">
          <ac:chgData name="Beth Massi" userId="478c1bcf29534cd8" providerId="LiveId" clId="{5AD2FA1E-F065-41D8-A247-4BE3EA70F2E1}" dt="2021-11-11T21:47:18.473" v="5" actId="14826"/>
          <ac:picMkLst>
            <pc:docMk/>
            <pc:sldMk cId="4193462400" sldId="2147469834"/>
            <ac:picMk id="3" creationId="{4CED4014-A033-4360-9D01-67F858BEA3A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bethma\OneDrive%20-%20Microsoft\Work\dotnetConf\Perf.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1100" dirty="0"/>
              <a:t>Requests per second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Sheet1!$G$1:$H$1</c:f>
              <c:strCache>
                <c:ptCount val="2"/>
                <c:pt idx="0">
                  <c:v>.NET 5</c:v>
                </c:pt>
                <c:pt idx="1">
                  <c:v>.NET 6</c:v>
                </c:pt>
              </c:strCache>
            </c:strRef>
          </c:cat>
          <c:val>
            <c:numRef>
              <c:f>Sheet1!$G$2:$H$2</c:f>
              <c:numCache>
                <c:formatCode>#,##0</c:formatCode>
                <c:ptCount val="2"/>
                <c:pt idx="0">
                  <c:v>161987</c:v>
                </c:pt>
                <c:pt idx="1">
                  <c:v>311778</c:v>
                </c:pt>
              </c:numCache>
            </c:numRef>
          </c:val>
          <c:extLst>
            <c:ext xmlns:c16="http://schemas.microsoft.com/office/drawing/2014/chart" uri="{C3380CC4-5D6E-409C-BE32-E72D297353CC}">
              <c16:uniqueId val="{00000002-EA24-479F-95C3-D35B418E523F}"/>
            </c:ext>
          </c:extLst>
        </c:ser>
        <c:dLbls>
          <c:showLegendKey val="0"/>
          <c:showVal val="0"/>
          <c:showCatName val="0"/>
          <c:showSerName val="0"/>
          <c:showPercent val="0"/>
          <c:showBubbleSize val="0"/>
        </c:dLbls>
        <c:gapWidth val="219"/>
        <c:overlap val="-29"/>
        <c:axId val="1574437872"/>
        <c:axId val="1574437040"/>
      </c:barChart>
      <c:catAx>
        <c:axId val="15744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4437040"/>
        <c:crosses val="autoZero"/>
        <c:auto val="1"/>
        <c:lblAlgn val="ctr"/>
        <c:lblOffset val="100"/>
        <c:noMultiLvlLbl val="0"/>
      </c:catAx>
      <c:valAx>
        <c:axId val="1574437040"/>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574437872"/>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.NET Conf 2021! I’m Scott Hunter, VP of Product at Microsoft. I’m excited to share all the great things we’ve built with the open-source community for the .NET 6 release.  </a:t>
            </a:r>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82502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First, we’re </a:t>
            </a:r>
            <a:r>
              <a:rPr lang="en-US" i="0"/>
              <a:t>invested heavily in </a:t>
            </a:r>
            <a:r>
              <a:rPr lang="en-US" i="0" dirty="0"/>
              <a:t>making it easy to get started and do more with the command line interface.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There are more templates available right from the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Hot reload via dotnet watch means you spend less time building and more time coding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C9D1D9"/>
                </a:solidFill>
                <a:effectLst/>
                <a:latin typeface="Open Sans" panose="020B0606030504020204" pitchFamily="34" charset="0"/>
              </a:rPr>
              <a:t>.NET 6 is the first release that natively supports Apple Silicon (Arm64) machines and has been similarly improved for Windows Arm64.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C9D1D9"/>
                </a:solidFill>
                <a:effectLst/>
                <a:latin typeface="Open Sans" panose="020B0606030504020204" pitchFamily="34" charset="0"/>
              </a:rPr>
              <a:t>Extraction-free single-file apps</a:t>
            </a:r>
            <a:r>
              <a:rPr lang="en-US" b="0" i="0" dirty="0">
                <a:solidFill>
                  <a:srgbClr val="C9D1D9"/>
                </a:solidFill>
                <a:effectLst/>
                <a:latin typeface="Open Sans" panose="020B0606030504020204" pitchFamily="34" charset="0"/>
              </a:rPr>
              <a:t> can be published for Linux, macOS, and Windows (previously only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latin typeface="Segoe UI" panose="020B0502040204020203" pitchFamily="34" charset="0"/>
              </a:rPr>
              <a:t>One of my favorite features is hot reload. And we’ve enabled it everywhere. </a:t>
            </a:r>
          </a:p>
          <a:p>
            <a:pPr rtl="0"/>
            <a:endParaRPr lang="en-US" dirty="0">
              <a:effectLst/>
              <a:latin typeface="Segoe UI" panose="020B0502040204020203" pitchFamily="34" charset="0"/>
            </a:endParaRPr>
          </a:p>
          <a:p>
            <a:pPr rtl="0"/>
            <a:r>
              <a:rPr lang="en-US" dirty="0">
                <a:effectLst/>
                <a:latin typeface="Segoe UI" panose="020B0502040204020203" pitchFamily="34" charset="0"/>
              </a:rPr>
              <a:t>Hot Reload is NOT Just for .NET 6 developers, it works on multiple project types and all .NET versions (4.6 and higher) that support edit and continue. </a:t>
            </a:r>
          </a:p>
          <a:p>
            <a:pPr rtl="0"/>
            <a:endParaRPr lang="en-US" dirty="0">
              <a:effectLst/>
              <a:latin typeface="Segoe UI" panose="020B0502040204020203" pitchFamily="34" charset="0"/>
            </a:endParaRPr>
          </a:p>
          <a:p>
            <a:pPr rtl="0"/>
            <a:r>
              <a:rPr lang="en-US" dirty="0">
                <a:effectLst/>
                <a:latin typeface="Segoe UI" panose="020B0502040204020203" pitchFamily="34" charset="0"/>
              </a:rPr>
              <a:t>.NET 6 is the most optimized for the best Hot Reload experience, s</a:t>
            </a:r>
            <a:r>
              <a:rPr lang="en-US" b="0" i="0" dirty="0">
                <a:solidFill>
                  <a:srgbClr val="FFFFFF"/>
                </a:solidFill>
                <a:effectLst/>
                <a:latin typeface="Segoe UI" panose="020B0502040204020203" pitchFamily="34" charset="0"/>
              </a:rPr>
              <a:t>uch as Razor editing, CSS Hot Reload, most supported edits, ability to use Hot Reload when starting the app without the debugger (CTRL-F5), hot reload through dotnet watch CLI and Blazor and .NET MAUI project support. </a:t>
            </a:r>
            <a:endParaRPr lang="en-US" dirty="0">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509210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Now let’s talk about C#! From now on, we’ll release a new major version of C# every year along with each version of .NET. This allows us to ship small features more frequently, getting value to you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 10 has a strong focus on simplification. </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Global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are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that you write once and they apply to your whole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Project types offer implicit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so you don’t need to type them anywhere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File-scoped namespaces apply to the whole file; no indentation needed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Records can now be structs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can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say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that records are classes instead of leaving it implied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Lambdas that contain enough type information have their own types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For .NET 6 we’ve built upon C# top-level programs to provide you with a lightweight way to build ASP.NET web APIs with minimal code.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No </a:t>
            </a:r>
            <a:r>
              <a:rPr lang="en-US" sz="1200" kern="1200" dirty="0" err="1">
                <a:solidFill>
                  <a:srgbClr val="000000"/>
                </a:solidFill>
                <a:effectLst/>
                <a:latin typeface="Segoe UI" panose="020B0502040204020203" pitchFamily="34" charset="0"/>
                <a:ea typeface="Times New Roman" panose="02020603050405020304" pitchFamily="18" charset="0"/>
              </a:rPr>
              <a:t>usings</a:t>
            </a:r>
            <a:r>
              <a:rPr lang="en-US" sz="1200" kern="1200" dirty="0">
                <a:solidFill>
                  <a:srgbClr val="000000"/>
                </a:solidFill>
                <a:effectLst/>
                <a:latin typeface="Segoe UI" panose="020B0502040204020203" pitchFamily="34" charset="0"/>
                <a:ea typeface="Times New Roman" panose="02020603050405020304" pitchFamily="18" charset="0"/>
              </a:rPr>
              <a:t>, no class definitions needed, this is an easy way to build APIs that can immediately take advantage of cloud scale without all the ceremony and setup code of traditional controller-style web APIs.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And when your project starts to get too big, we’ll provide a path move these to ASP.NET MVC controllers. It’s just another option for quickly building APIs that don’t need the all the bells and whistles of controllers and startup classes.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US" sz="1800" b="1" i="1" dirty="0">
                <a:effectLst/>
                <a:latin typeface="Calibri" panose="020F0502020204030204" pitchFamily="34" charset="0"/>
                <a:ea typeface="Calibri" panose="020F0502020204030204" pitchFamily="34" charset="0"/>
              </a:rPr>
              <a:t>10 min mark</a:t>
            </a:r>
          </a:p>
          <a:p>
            <a:pPr marL="457200" marR="0" lvl="0" indent="0" algn="l" defTabSz="914400" rtl="0" eaLnBrk="1" fontAlgn="auto" latinLnBrk="0" hangingPunct="1">
              <a:lnSpc>
                <a:spcPct val="100000"/>
              </a:lnSpc>
              <a:spcBef>
                <a:spcPts val="0"/>
              </a:spcBef>
              <a:spcAft>
                <a:spcPts val="0"/>
              </a:spcAft>
              <a:buClrTx/>
              <a:buSzTx/>
              <a:buFontTx/>
              <a:buNone/>
              <a:tabLst/>
              <a:defRPr/>
            </a:pPr>
            <a:endParaRPr lang="en-US" sz="1800" b="1" i="1" dirty="0">
              <a:effectLst/>
              <a:latin typeface="Calibri" panose="020F0502020204030204" pitchFamily="34" charset="0"/>
              <a:ea typeface="Calibri" panose="020F0502020204030204" pitchFamily="34" charset="0"/>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lang="en-US" sz="1800" b="1" i="1" dirty="0">
              <a:effectLst/>
              <a:latin typeface="Calibri" panose="020F0502020204030204" pitchFamily="34" charset="0"/>
              <a:ea typeface="Calibri" panose="020F0502020204030204" pitchFamily="34" charset="0"/>
            </a:endParaRPr>
          </a:p>
          <a:p>
            <a:pPr marL="45720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688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Flip to this slide before you head off stage, as Maria starts introducing the app. </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Calibri" panose="020F0502020204030204" pitchFamily="34" charset="0"/>
              </a:rPr>
              <a:t>We built the .NET podcasts app that span web, mobile, desktop, cloud native backends, and more and we are going to show you all of this today and how .NET 6 enables you do this. Let’s start with the backend API and have Maria talk through how it was built. </a:t>
            </a:r>
            <a:endParaRPr lang="en-US" i="1" dirty="0"/>
          </a:p>
          <a:p>
            <a:endParaRPr lang="en-US" i="1" dirty="0"/>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1333257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400" kern="1200" dirty="0">
                <a:solidFill>
                  <a:srgbClr val="000000"/>
                </a:solidFill>
                <a:effectLst/>
                <a:latin typeface="Segoe UI" panose="020B0502040204020203" pitchFamily="34" charset="0"/>
                <a:ea typeface="Times New Roman" panose="02020603050405020304" pitchFamily="18" charset="0"/>
              </a:rPr>
              <a:t>No matter what type of cloud app you’re building, .NET and Azure have you covered. </a:t>
            </a:r>
          </a:p>
          <a:p>
            <a:pPr marL="0" marR="0">
              <a:spcBef>
                <a:spcPts val="0"/>
              </a:spcBef>
              <a:spcAft>
                <a:spcPts val="600"/>
              </a:spcAft>
            </a:pPr>
            <a:endParaRPr lang="en-US" sz="14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400" kern="1200" dirty="0">
                <a:solidFill>
                  <a:srgbClr val="000000"/>
                </a:solidFill>
                <a:effectLst/>
                <a:latin typeface="Segoe UI" panose="020B0502040204020203" pitchFamily="34" charset="0"/>
                <a:ea typeface="Times New Roman" panose="02020603050405020304" pitchFamily="18" charset="0"/>
              </a:rPr>
              <a:t>A very common pattern is, of course, is N-tier. These apps are typically simpler to build, work well with smaller teams, and are deployed all at once. ASP.NET has many features to help you build beautiful, scalable web apps based on this pattern. </a:t>
            </a:r>
          </a:p>
          <a:p>
            <a:pPr marL="0" marR="0">
              <a:spcBef>
                <a:spcPts val="0"/>
              </a:spcBef>
              <a:spcAft>
                <a:spcPts val="600"/>
              </a:spcAft>
            </a:pPr>
            <a:endParaRPr lang="en-US" sz="14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400" kern="1200" dirty="0">
                <a:solidFill>
                  <a:srgbClr val="000000"/>
                </a:solidFill>
                <a:effectLst/>
                <a:latin typeface="Segoe UI" panose="020B0502040204020203" pitchFamily="34" charset="0"/>
                <a:ea typeface="Times New Roman" panose="02020603050405020304" pitchFamily="18" charset="0"/>
              </a:rPr>
              <a:t>Another common pattern is the microservices pattern. </a:t>
            </a:r>
            <a:r>
              <a:rPr lang="en-US" sz="2000" b="0" i="0" dirty="0">
                <a:solidFill>
                  <a:srgbClr val="333333"/>
                </a:solidFill>
                <a:effectLst/>
                <a:latin typeface="Open Sans" panose="020B0606030504020204" pitchFamily="34" charset="0"/>
              </a:rPr>
              <a:t>It enables rapid, frequent and reliable delivery of large, complex, highly-scalable applications. Each loosely-coupled service can be independently deployed and owned by separate teams within an organization.  </a:t>
            </a:r>
            <a:endParaRPr lang="en-US" sz="14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11/11/2021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9994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just a few examples of some of the product groups within Microsoft that are using .NET at cloud scale with great performance. And we are seeing significant cost savings running these large-scale services. </a:t>
            </a:r>
          </a:p>
          <a:p>
            <a:endParaRPr lang="en-US" dirty="0"/>
          </a:p>
          <a:p>
            <a:r>
              <a:rPr lang="en-US" dirty="0"/>
              <a:t>&lt;talk to a couple examples </a:t>
            </a:r>
            <a:r>
              <a:rPr lang="en-US" i="1" dirty="0"/>
              <a:t>really fast. </a:t>
            </a:r>
            <a:r>
              <a:rPr lang="en-US" b="1" i="0" dirty="0"/>
              <a:t>Segue to Dynamics on next slide</a:t>
            </a:r>
            <a:r>
              <a:rPr lang="en-US" i="1" dirty="0"/>
              <a:t>&gt;</a:t>
            </a:r>
          </a:p>
        </p:txBody>
      </p:sp>
      <p:sp>
        <p:nvSpPr>
          <p:cNvPr id="4" name="Slide Number Placeholder 3"/>
          <p:cNvSpPr>
            <a:spLocks noGrp="1"/>
          </p:cNvSpPr>
          <p:nvPr>
            <p:ph type="sldNum" sz="quarter" idx="5"/>
          </p:nvPr>
        </p:nvSpPr>
        <p:spPr/>
        <p:txBody>
          <a:bodyPr/>
          <a:lstStyle/>
          <a:p>
            <a:fld id="{045E74FF-B95A-3049-B6BA-741949CDE00C}" type="slidenum">
              <a:rPr lang="en-US" smtClean="0"/>
              <a:t>19</a:t>
            </a:fld>
            <a:endParaRPr lang="en-US"/>
          </a:p>
        </p:txBody>
      </p:sp>
    </p:spTree>
    <p:extLst>
      <p:ext uri="{BB962C8B-B14F-4D97-AF65-F5344CB8AC3E}">
        <p14:creationId xmlns:p14="http://schemas.microsoft.com/office/powerpoint/2010/main" val="711350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000000"/>
                </a:solidFill>
                <a:effectLst/>
                <a:latin typeface="Calibri" panose="020F0502020204030204" pitchFamily="34" charset="0"/>
              </a:rPr>
              <a:t>To achieve the scale of the Dynamics 365 gateway service, they have been using YARP. YARP is an example of using .NET within Microsoft for our own services and today I want to announce we are releasing YARP 1.0.  </a:t>
            </a:r>
          </a:p>
          <a:p>
            <a:pPr algn="l" rtl="0" fontAlgn="base"/>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Calibri" panose="020F0502020204030204" pitchFamily="34" charset="0"/>
              </a:rPr>
              <a:t>A number of services within Microsoft had their own reverse-proxies, either built themselves or using older technology and they needed to add new features – mainly http/2 so they could support </a:t>
            </a:r>
            <a:r>
              <a:rPr lang="en-US" sz="1200" b="0" i="0" dirty="0" err="1">
                <a:solidFill>
                  <a:srgbClr val="000000"/>
                </a:solidFill>
                <a:effectLst/>
                <a:latin typeface="Calibri" panose="020F0502020204030204" pitchFamily="34" charset="0"/>
              </a:rPr>
              <a:t>gRPC</a:t>
            </a:r>
            <a:r>
              <a:rPr lang="en-US" sz="1200" b="0" i="0" dirty="0">
                <a:solidFill>
                  <a:srgbClr val="000000"/>
                </a:solidFill>
                <a:effectLst/>
                <a:latin typeface="Calibri" panose="020F0502020204030204" pitchFamily="34" charset="0"/>
              </a:rPr>
              <a:t>.  However, each of these services does something a little different, so they are not well served by existing off-the shelf solutions. </a:t>
            </a:r>
            <a:endParaRPr lang="en-US" b="0" i="0" dirty="0">
              <a:solidFill>
                <a:srgbClr val="000000"/>
              </a:solidFill>
              <a:effectLst/>
              <a:latin typeface="Segoe UI" panose="020B0502040204020203" pitchFamily="34" charset="0"/>
            </a:endParaRPr>
          </a:p>
          <a:p>
            <a:pPr algn="l" rtl="0" fontAlgn="base"/>
            <a:endParaRPr lang="en-US" sz="1200" b="0" i="0" dirty="0">
              <a:solidFill>
                <a:srgbClr val="000000"/>
              </a:solidFill>
              <a:effectLst/>
              <a:latin typeface="Calibri" panose="020F0502020204030204" pitchFamily="34" charset="0"/>
            </a:endParaRPr>
          </a:p>
          <a:p>
            <a:pPr algn="l" rtl="0" fontAlgn="base"/>
            <a:r>
              <a:rPr lang="en-US" sz="1200" b="0" i="0" dirty="0">
                <a:solidFill>
                  <a:srgbClr val="000000"/>
                </a:solidFill>
                <a:effectLst/>
                <a:latin typeface="Calibri" panose="020F0502020204030204" pitchFamily="34" charset="0"/>
              </a:rPr>
              <a:t>We saw this as an opportunity: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200" b="0" i="0" dirty="0">
                <a:solidFill>
                  <a:srgbClr val="000000"/>
                </a:solidFill>
                <a:effectLst/>
                <a:latin typeface="Calibri" panose="020F0502020204030204" pitchFamily="34" charset="0"/>
              </a:rPr>
              <a:t>To solve an internal problem </a:t>
            </a:r>
          </a:p>
          <a:p>
            <a:pPr algn="l" rtl="0" fontAlgn="base">
              <a:buFont typeface="Arial" panose="020B0604020202020204" pitchFamily="34" charset="0"/>
              <a:buChar char="•"/>
            </a:pPr>
            <a:r>
              <a:rPr lang="en-US" sz="1200" b="0" i="0" dirty="0">
                <a:solidFill>
                  <a:srgbClr val="000000"/>
                </a:solidFill>
                <a:effectLst/>
                <a:latin typeface="Calibri" panose="020F0502020204030204" pitchFamily="34" charset="0"/>
              </a:rPr>
              <a:t>create a solution that could be used externally </a:t>
            </a:r>
          </a:p>
          <a:p>
            <a:pPr algn="l" rtl="0" fontAlgn="base">
              <a:buFont typeface="Arial" panose="020B0604020202020204" pitchFamily="34" charset="0"/>
              <a:buChar char="•"/>
            </a:pPr>
            <a:r>
              <a:rPr lang="en-US" sz="1200" b="0" i="0" dirty="0">
                <a:solidFill>
                  <a:srgbClr val="000000"/>
                </a:solidFill>
                <a:effectLst/>
                <a:latin typeface="Calibri" panose="020F0502020204030204" pitchFamily="34" charset="0"/>
              </a:rPr>
              <a:t>To provide a real-world scenario we can use for exercising end to end usage of .NET </a:t>
            </a:r>
          </a:p>
          <a:p>
            <a:pPr algn="l" rtl="0" fontAlgn="base"/>
            <a:endParaRPr lang="en-US" sz="1200" b="0" i="0" dirty="0">
              <a:solidFill>
                <a:srgbClr val="000000"/>
              </a:solidFill>
              <a:effectLst/>
              <a:latin typeface="Calibri" panose="020F0502020204030204" pitchFamily="34" charset="0"/>
            </a:endParaRPr>
          </a:p>
          <a:p>
            <a:pPr algn="l" rtl="0" fontAlgn="base"/>
            <a:r>
              <a:rPr lang="en-US" sz="1200" b="1" i="0" dirty="0">
                <a:solidFill>
                  <a:srgbClr val="000000"/>
                </a:solidFill>
                <a:effectLst/>
                <a:latin typeface="Calibri" panose="020F0502020204030204" pitchFamily="34" charset="0"/>
              </a:rPr>
              <a:t>Today YARP is being used by both Dynamics and App Service in production at scale. You can see some of the impressive numbers we are seeing with Dynamics.  </a:t>
            </a:r>
          </a:p>
          <a:p>
            <a:pPr algn="l" rtl="0" fontAlgn="base"/>
            <a:r>
              <a:rPr lang="en-US" sz="12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Calibri" panose="020F0502020204030204" pitchFamily="34" charset="0"/>
              </a:rPr>
              <a:t>The YARP library is on </a:t>
            </a:r>
            <a:r>
              <a:rPr lang="en-US" sz="1200" b="0" i="0" dirty="0" err="1">
                <a:solidFill>
                  <a:srgbClr val="000000"/>
                </a:solidFill>
                <a:effectLst/>
                <a:latin typeface="Calibri" panose="020F0502020204030204" pitchFamily="34" charset="0"/>
              </a:rPr>
              <a:t>Nuget</a:t>
            </a:r>
            <a:r>
              <a:rPr lang="en-US" sz="1200" b="0" i="0" dirty="0">
                <a:solidFill>
                  <a:srgbClr val="000000"/>
                </a:solidFill>
                <a:effectLst/>
                <a:latin typeface="Calibri" panose="020F0502020204030204" pitchFamily="34" charset="0"/>
              </a:rPr>
              <a:t>, and the code is open-source on </a:t>
            </a:r>
            <a:r>
              <a:rPr lang="en-US" sz="1200" b="0" i="0" dirty="0" err="1">
                <a:solidFill>
                  <a:srgbClr val="000000"/>
                </a:solidFill>
                <a:effectLst/>
                <a:latin typeface="Calibri" panose="020F0502020204030204" pitchFamily="34" charset="0"/>
              </a:rPr>
              <a:t>Github</a:t>
            </a:r>
            <a:r>
              <a:rPr lang="en-US" sz="1200" b="0" i="0" dirty="0">
                <a:solidFill>
                  <a:srgbClr val="000000"/>
                </a:solidFill>
                <a:effectLst/>
                <a:latin typeface="Calibri" panose="020F0502020204030204" pitchFamily="34" charset="0"/>
              </a:rPr>
              <a:t>. We  look forward to seeing what you can build with it.  </a:t>
            </a:r>
            <a:endParaRPr lang="en-US" b="0" i="0" dirty="0">
              <a:solidFill>
                <a:srgbClr val="000000"/>
              </a:solidFill>
              <a:effectLst/>
              <a:latin typeface="Segoe UI" panose="020B0502040204020203" pitchFamily="34" charset="0"/>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20</a:t>
            </a:fld>
            <a:endParaRPr lang="en-US"/>
          </a:p>
        </p:txBody>
      </p:sp>
    </p:spTree>
    <p:extLst>
      <p:ext uri="{BB962C8B-B14F-4D97-AF65-F5344CB8AC3E}">
        <p14:creationId xmlns:p14="http://schemas.microsoft.com/office/powerpoint/2010/main" val="997234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FFFFFF"/>
                </a:solidFill>
                <a:effectLst/>
                <a:latin typeface="Segoe UI" panose="020B0502040204020203" pitchFamily="34" charset="0"/>
              </a:rPr>
              <a:t>I’m extremely happy to say we have .NET 6 supported on Azure today! </a:t>
            </a:r>
          </a:p>
          <a:p>
            <a:pPr algn="l"/>
            <a:endParaRPr lang="en-US" sz="2800" b="0" i="0" dirty="0">
              <a:solidFill>
                <a:srgbClr val="FFFFFF"/>
              </a:solidFill>
              <a:effectLst/>
              <a:latin typeface="Segoe UI" panose="020B0502040204020203" pitchFamily="34" charset="0"/>
            </a:endParaRPr>
          </a:p>
          <a:p>
            <a:pPr algn="l"/>
            <a:r>
              <a:rPr lang="en-US" sz="2800" b="0" i="0" dirty="0">
                <a:solidFill>
                  <a:srgbClr val="FFFFFF"/>
                </a:solidFill>
                <a:effectLst/>
                <a:latin typeface="Segoe UI" panose="020B0502040204020203" pitchFamily="34" charset="0"/>
              </a:rPr>
              <a:t>Azure App Service support for .NET 6 is </a:t>
            </a:r>
            <a:r>
              <a:rPr lang="en-US" sz="2800" b="1" i="0" dirty="0">
                <a:solidFill>
                  <a:srgbClr val="FFFFFF"/>
                </a:solidFill>
                <a:effectLst/>
                <a:latin typeface="Segoe UI" panose="020B0502040204020203" pitchFamily="34" charset="0"/>
              </a:rPr>
              <a:t>available now </a:t>
            </a:r>
            <a:r>
              <a:rPr lang="en-US" sz="2800" b="0" i="0" dirty="0">
                <a:solidFill>
                  <a:srgbClr val="FFFFFF"/>
                </a:solidFill>
                <a:effectLst/>
                <a:latin typeface="Segoe UI" panose="020B0502040204020203" pitchFamily="34" charset="0"/>
              </a:rPr>
              <a:t>in ALL regions, for BOTH Linux and Windows. </a:t>
            </a:r>
          </a:p>
          <a:p>
            <a:pPr algn="l"/>
            <a:r>
              <a:rPr lang="en-US" sz="1800" dirty="0">
                <a:solidFill>
                  <a:srgbClr val="000000"/>
                </a:solidFill>
                <a:effectLst/>
                <a:latin typeface="Calibri" panose="020F0502020204030204" pitchFamily="34" charset="0"/>
                <a:ea typeface="Times New Roman" panose="02020603050405020304" pitchFamily="18" charset="0"/>
              </a:rPr>
              <a:t>Azure Static Web Apps now supports full-stack .NET 6 apps with Blazor </a:t>
            </a:r>
            <a:r>
              <a:rPr lang="en-US" sz="1800" dirty="0" err="1">
                <a:solidFill>
                  <a:srgbClr val="000000"/>
                </a:solidFill>
                <a:effectLst/>
                <a:latin typeface="Calibri" panose="020F0502020204030204" pitchFamily="34" charset="0"/>
                <a:ea typeface="Times New Roman" panose="02020603050405020304" pitchFamily="18" charset="0"/>
              </a:rPr>
              <a:t>WebAssembly</a:t>
            </a:r>
            <a:r>
              <a:rPr lang="en-US" sz="1800" dirty="0">
                <a:solidFill>
                  <a:srgbClr val="000000"/>
                </a:solidFill>
                <a:effectLst/>
                <a:latin typeface="Calibri" panose="020F0502020204030204" pitchFamily="34" charset="0"/>
                <a:ea typeface="Times New Roman" panose="02020603050405020304" pitchFamily="18" charset="0"/>
              </a:rPr>
              <a:t> and Azure Functions. </a:t>
            </a:r>
          </a:p>
          <a:p>
            <a:pPr algn="l"/>
            <a:r>
              <a:rPr lang="en-US" sz="1800" dirty="0">
                <a:solidFill>
                  <a:srgbClr val="000000"/>
                </a:solidFill>
                <a:effectLst/>
                <a:latin typeface="Segoe UI" panose="020B0502040204020203" pitchFamily="34" charset="0"/>
              </a:rPr>
              <a:t>Azure Functions support for .NET 6 is now available in Azure Functions runtime 4.0. Both the in-process and isolated models are supported in .NET 6.0 Azure Functions. </a:t>
            </a:r>
            <a:endParaRPr lang="en-US" dirty="0">
              <a:solidFill>
                <a:srgbClr val="FFFFFF"/>
              </a:solidFill>
              <a:effectLst/>
              <a:latin typeface="Segoe UI" panose="020B0502040204020203" pitchFamily="34" charset="0"/>
            </a:endParaRPr>
          </a:p>
          <a:p>
            <a:pPr algn="l"/>
            <a:r>
              <a:rPr lang="en-US" sz="1800" dirty="0">
                <a:solidFill>
                  <a:srgbClr val="000000"/>
                </a:solidFill>
                <a:effectLst/>
                <a:latin typeface="Segoe UI" panose="020B0502040204020203" pitchFamily="34" charset="0"/>
              </a:rPr>
              <a:t> </a:t>
            </a:r>
            <a:endParaRPr lang="en-US" dirty="0">
              <a:solidFill>
                <a:srgbClr val="FFFFFF"/>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21</a:t>
            </a:fld>
            <a:endParaRPr lang="en-US"/>
          </a:p>
        </p:txBody>
      </p:sp>
    </p:spTree>
    <p:extLst>
      <p:ext uri="{BB962C8B-B14F-4D97-AF65-F5344CB8AC3E}">
        <p14:creationId xmlns:p14="http://schemas.microsoft.com/office/powerpoint/2010/main" val="189691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6, we’ve unified the SDK,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2400" dirty="0">
                <a:effectLst/>
                <a:latin typeface="Segoe UI Light" panose="020B0502040204020203" pitchFamily="34" charset="0"/>
                <a:ea typeface="Calibri" panose="020F0502020204030204" pitchFamily="34" charset="0"/>
              </a:rPr>
              <a:t>Azure Container Apps was announced last week at Ignite and they aim to make building microservice-based applications a lot easier. </a:t>
            </a: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sz="2400" dirty="0">
              <a:effectLst/>
              <a:latin typeface="Segoe UI Light"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2400" dirty="0">
                <a:effectLst/>
                <a:latin typeface="Segoe UI Light" panose="020B0502040204020203" pitchFamily="34" charset="0"/>
                <a:ea typeface="Calibri" panose="020F0502020204030204" pitchFamily="34" charset="0"/>
              </a:rPr>
              <a:t>Container Apps is the only serverless container solution offering a combination of built-in HTTP-based auto-scale (including scale to zero), and event-driven auto-scale to run containers that may be processing messages from queues, streams, or databases. </a:t>
            </a:r>
            <a:r>
              <a:rPr kumimoji="0" lang="en-US" sz="24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Container Apps</a:t>
            </a:r>
            <a:r>
              <a:rPr lang="en-US" sz="2400" dirty="0">
                <a:effectLst/>
                <a:latin typeface="Segoe UI Light" panose="020B0502040204020203" pitchFamily="34" charset="0"/>
                <a:ea typeface="Calibri" panose="020F0502020204030204" pitchFamily="34" charset="0"/>
              </a:rPr>
              <a:t> supports microservice architectures built with containers using *any* language, framework, or runtime. </a:t>
            </a:r>
            <a:r>
              <a:rPr kumimoji="0" lang="en-US" sz="44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provides a streamlined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Segoe UI"/>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6600" b="1"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abstracts away Kubernetes and lets you focus on building apps instead of managing infrastructure</a:t>
            </a:r>
            <a:r>
              <a:rPr kumimoji="0" lang="en-US" sz="66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It lets you perform modern application lifecycle tasks such as application upgrades, traffic shifting, and versioning ready-to-run for teams of every skillset.</a:t>
            </a:r>
            <a:endParaRPr lang="en-US" sz="2400" dirty="0">
              <a:solidFill>
                <a:srgbClr val="ED5C57"/>
              </a:solidFill>
              <a:effectLst/>
              <a:latin typeface="Calibri" panose="020F0502020204030204" pitchFamily="34" charset="0"/>
              <a:ea typeface="Times New Roman" panose="02020603050405020304" pitchFamily="18" charset="0"/>
            </a:endParaRPr>
          </a:p>
          <a:p>
            <a:r>
              <a:rPr lang="en-US" sz="4000" dirty="0"/>
              <a:t>&lt;CLICK&gt;</a:t>
            </a:r>
          </a:p>
          <a:p>
            <a:r>
              <a:rPr lang="en-US" sz="4000" dirty="0"/>
              <a:t>Container Apps are perfect for microservices built with .NET too. Whether you are building ASP.NET web APIs, minimal APIs, or using the Worker Service template for background services, Container Apps can run them seamlessly. You’ll also be able to deploy them to Container Apps with Visual Studio 2022. The tooling is available today in the VS2022 preview channel with the release of 17.1 Preview 1.  </a:t>
            </a:r>
          </a:p>
          <a:p>
            <a:endParaRPr lang="en-US" sz="40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11/11/2021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US" sz="1800" b="1" i="1" dirty="0">
                <a:effectLst/>
                <a:latin typeface="Calibri" panose="020F0502020204030204" pitchFamily="34" charset="0"/>
                <a:ea typeface="Calibri" panose="020F0502020204030204" pitchFamily="34" charset="0"/>
              </a:rPr>
              <a:t>30 min mark</a:t>
            </a:r>
          </a:p>
          <a:p>
            <a:pPr marL="45720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688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Blazor lets you write full stack web apps with C# instead of JavaScript and </a:t>
            </a:r>
            <a:r>
              <a:rPr lang="en-US" sz="1800" u="none" strike="noStrike" kern="1200" dirty="0">
                <a:solidFill>
                  <a:srgbClr val="000000"/>
                </a:solidFill>
                <a:effectLst/>
                <a:latin typeface="Segoe UI" panose="020B0502040204020203" pitchFamily="34" charset="0"/>
                <a:ea typeface="Times New Roman" panose="02020603050405020304" pitchFamily="18" charset="0"/>
              </a:rPr>
              <a:t>it </a:t>
            </a:r>
            <a:r>
              <a:rPr lang="en-US" sz="1800" kern="1200" dirty="0">
                <a:solidFill>
                  <a:srgbClr val="000000"/>
                </a:solidFill>
                <a:effectLst/>
                <a:latin typeface="Segoe UI" panose="020B0502040204020203" pitchFamily="34" charset="0"/>
                <a:ea typeface="Times New Roman" panose="02020603050405020304" pitchFamily="18" charset="0"/>
              </a:rPr>
              <a:t>has become a very popular. In fact, it’s one of the fastest growing workloads in .NET today. It has supported two models since spring 2020, Blazor Server and Blazor </a:t>
            </a:r>
            <a:r>
              <a:rPr lang="en-US" sz="1800" kern="1200" dirty="0" err="1">
                <a:solidFill>
                  <a:srgbClr val="000000"/>
                </a:solidFill>
                <a:effectLst/>
                <a:latin typeface="Segoe UI" panose="020B0502040204020203" pitchFamily="34" charset="0"/>
                <a:ea typeface="Times New Roman" panose="02020603050405020304" pitchFamily="18" charset="0"/>
              </a:rPr>
              <a:t>WebAssembly</a:t>
            </a:r>
            <a:r>
              <a:rPr lang="en-US" sz="1800" kern="1200" dirty="0">
                <a:solidFill>
                  <a:srgbClr val="000000"/>
                </a:solidFill>
                <a:effectLst/>
                <a:latin typeface="Segoe UI" panose="020B0502040204020203" pitchFamily="34" charset="0"/>
                <a:ea typeface="Times New Roman" panose="02020603050405020304" pitchFamily="18" charset="0"/>
              </a:rPr>
              <a:t> which runs completely in the browser. Blazor has a shared component model across the server and the client browser. Depending on your application’s needs, you can choose the right model for you.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sz="1800" dirty="0">
                <a:effectLst/>
                <a:latin typeface="Calibri" panose="020F0502020204030204" pitchFamily="34" charset="0"/>
                <a:ea typeface="Times New Roman" panose="02020603050405020304" pitchFamily="18" charset="0"/>
              </a:rPr>
              <a:t>&lt;CLICK&gt;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Calibri" panose="020F0502020204030204" pitchFamily="34" charset="0"/>
              <a:buNone/>
            </a:pPr>
            <a:r>
              <a:rPr lang="en-US" sz="1800" dirty="0">
                <a:effectLst/>
                <a:latin typeface="Calibri" panose="020F0502020204030204" pitchFamily="34" charset="0"/>
                <a:ea typeface="Times New Roman" panose="02020603050405020304" pitchFamily="18" charset="0"/>
              </a:rPr>
              <a:t>We’ve released event more features for your Blazor web apps in .NET 6 and we’ll show a demo of those in a few minutes. Some include:</a:t>
            </a: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endParaRPr lang="en-US" sz="1800" dirty="0">
              <a:effectLst/>
              <a:latin typeface="Calibri" panose="020F0502020204030204" pitchFamily="34" charset="0"/>
              <a:ea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You can now ahead-of-time compile your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to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for significantly improved runtime performance.</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The download size of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is also smaller even though we’ve added support for over 500 new APIs in .NET 6.</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When prerendering Blazor components from the server you can now persist the state of those components so it can be reused on the client</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72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happy to announce that the Blazor Fluent UI components have released with over 40 new controls. Fully accessible and styles matching the latest Window 11 fluent visuals. </a:t>
            </a:r>
          </a:p>
          <a:p>
            <a:endParaRPr lang="en-US" dirty="0"/>
          </a:p>
          <a:p>
            <a:r>
              <a:rPr lang="en-US" dirty="0"/>
              <a:t>Check them out and use them in your Blazor apps. </a:t>
            </a:r>
          </a:p>
        </p:txBody>
      </p:sp>
      <p:sp>
        <p:nvSpPr>
          <p:cNvPr id="4" name="Slide Number Placeholder 3"/>
          <p:cNvSpPr>
            <a:spLocks noGrp="1"/>
          </p:cNvSpPr>
          <p:nvPr>
            <p:ph type="sldNum" sz="quarter" idx="5"/>
          </p:nvPr>
        </p:nvSpPr>
        <p:spPr/>
        <p:txBody>
          <a:bodyPr/>
          <a:lstStyle/>
          <a:p>
            <a:fld id="{045E74FF-B95A-3049-B6BA-741949CDE00C}" type="slidenum">
              <a:rPr lang="en-US" smtClean="0"/>
              <a:t>26</a:t>
            </a:fld>
            <a:endParaRPr lang="en-US"/>
          </a:p>
        </p:txBody>
      </p:sp>
    </p:spTree>
    <p:extLst>
      <p:ext uri="{BB962C8B-B14F-4D97-AF65-F5344CB8AC3E}">
        <p14:creationId xmlns:p14="http://schemas.microsoft.com/office/powerpoint/2010/main" val="3971514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Next I want to talk about .NET MAUI.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is the evolution of </a:t>
            </a:r>
            <a:r>
              <a:rPr lang="en-US" sz="1800" kern="1200" dirty="0" err="1">
                <a:solidFill>
                  <a:srgbClr val="000000"/>
                </a:solidFill>
                <a:effectLst/>
                <a:latin typeface="Segoe UI" panose="020B0502040204020203" pitchFamily="34" charset="0"/>
                <a:ea typeface="Times New Roman" panose="02020603050405020304" pitchFamily="18" charset="0"/>
              </a:rPr>
              <a:t>Xamarin.Forms</a:t>
            </a:r>
            <a:r>
              <a:rPr lang="en-US" sz="1800" kern="1200" dirty="0">
                <a:solidFill>
                  <a:srgbClr val="000000"/>
                </a:solidFill>
                <a:effectLst/>
                <a:latin typeface="Segoe UI" panose="020B0502040204020203" pitchFamily="34" charset="0"/>
                <a:ea typeface="Times New Roman" panose="02020603050405020304" pitchFamily="18" charset="0"/>
              </a:rPr>
              <a:t> designed to help you deliver high-performance, cross-platform, native desktop &amp; mobile apps all from a single codebase.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under the hood uses technologies out there today for building native apps on Windows with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Mac Catalyst for macOS, and of course, iOS and Android. .NET MAUI abstracts all those frameworks into a single framework built on .NET 6.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on Windows supports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allowing these apps to use all the newest native features on supported versions of Windows 10.</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That means you can build all these apps for any device from a single codebase and project system. Instead of learning different stacks and languages for each, you can use </a:t>
            </a:r>
            <a:r>
              <a:rPr lang="en-US" sz="1800" b="1" kern="1200" dirty="0">
                <a:solidFill>
                  <a:srgbClr val="000000"/>
                </a:solidFill>
                <a:effectLst/>
                <a:latin typeface="Segoe UI" panose="020B0502040204020203" pitchFamily="34" charset="0"/>
                <a:ea typeface="Times New Roman" panose="02020603050405020304" pitchFamily="18" charset="0"/>
              </a:rPr>
              <a:t>one language</a:t>
            </a:r>
            <a:r>
              <a:rPr lang="en-US" sz="1800" kern="1200" dirty="0">
                <a:solidFill>
                  <a:srgbClr val="000000"/>
                </a:solidFill>
                <a:effectLst/>
                <a:latin typeface="Segoe UI" panose="020B0502040204020203" pitchFamily="34" charset="0"/>
                <a:ea typeface="Times New Roman" panose="02020603050405020304" pitchFamily="18" charset="0"/>
              </a:rPr>
              <a:t>, </a:t>
            </a:r>
            <a:r>
              <a:rPr lang="en-US" sz="1800" b="1" kern="1200" dirty="0">
                <a:solidFill>
                  <a:srgbClr val="000000"/>
                </a:solidFill>
                <a:effectLst/>
                <a:latin typeface="Segoe UI" panose="020B0502040204020203" pitchFamily="34" charset="0"/>
                <a:ea typeface="Times New Roman" panose="02020603050405020304" pitchFamily="18" charset="0"/>
              </a:rPr>
              <a:t>one set of libraries</a:t>
            </a:r>
            <a:r>
              <a:rPr lang="en-US" sz="1800" kern="1200" dirty="0">
                <a:solidFill>
                  <a:srgbClr val="000000"/>
                </a:solidFill>
                <a:effectLst/>
                <a:latin typeface="Segoe UI" panose="020B0502040204020203" pitchFamily="34" charset="0"/>
                <a:ea typeface="Times New Roman" panose="02020603050405020304" pitchFamily="18" charset="0"/>
              </a:rPr>
              <a:t>, and </a:t>
            </a:r>
            <a:r>
              <a:rPr lang="en-US" sz="1800" b="1" kern="1200" dirty="0">
                <a:solidFill>
                  <a:srgbClr val="000000"/>
                </a:solidFill>
                <a:effectLst/>
                <a:latin typeface="Segoe UI" panose="020B0502040204020203" pitchFamily="34" charset="0"/>
                <a:ea typeface="Times New Roman" panose="02020603050405020304" pitchFamily="18" charset="0"/>
              </a:rPr>
              <a:t>one UI stack </a:t>
            </a:r>
            <a:r>
              <a:rPr lang="en-US" sz="1800" kern="1200" dirty="0">
                <a:solidFill>
                  <a:srgbClr val="000000"/>
                </a:solidFill>
                <a:effectLst/>
                <a:latin typeface="Segoe UI" panose="020B0502040204020203" pitchFamily="34" charset="0"/>
                <a:ea typeface="Times New Roman" panose="02020603050405020304" pitchFamily="18" charset="0"/>
              </a:rPr>
              <a:t>for all of them.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It will release early spring next year. You can watch the progress and help contribute on GitHub in the /dotnet/</a:t>
            </a:r>
            <a:r>
              <a:rPr lang="en-US" sz="1800" kern="1200" dirty="0" err="1">
                <a:solidFill>
                  <a:srgbClr val="000000"/>
                </a:solidFill>
                <a:effectLst/>
                <a:latin typeface="Segoe UI" panose="020B0502040204020203" pitchFamily="34" charset="0"/>
                <a:ea typeface="Times New Roman" panose="02020603050405020304" pitchFamily="18" charset="0"/>
              </a:rPr>
              <a:t>maui</a:t>
            </a:r>
            <a:r>
              <a:rPr lang="en-US" sz="1800" kern="1200" dirty="0">
                <a:solidFill>
                  <a:srgbClr val="000000"/>
                </a:solidFill>
                <a:effectLst/>
                <a:latin typeface="Segoe UI" panose="020B0502040204020203" pitchFamily="34" charset="0"/>
                <a:ea typeface="Times New Roman" panose="02020603050405020304" pitchFamily="18" charset="0"/>
              </a:rPr>
              <a:t> repo.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 first supported Blazor on the server, then in the browser with </a:t>
            </a:r>
            <a:r>
              <a:rPr lang="en-US" sz="1200" kern="1200" dirty="0" err="1">
                <a:solidFill>
                  <a:srgbClr val="000000"/>
                </a:solidFill>
                <a:effectLst/>
                <a:latin typeface="Segoe UI" panose="020B0502040204020203" pitchFamily="34" charset="0"/>
                <a:ea typeface="Times New Roman" panose="02020603050405020304" pitchFamily="18" charset="0"/>
              </a:rPr>
              <a:t>WebAssembly</a:t>
            </a:r>
            <a:r>
              <a:rPr lang="en-US" sz="1200" kern="1200" dirty="0">
                <a:solidFill>
                  <a:srgbClr val="000000"/>
                </a:solidFill>
                <a:effectLst/>
                <a:latin typeface="Segoe UI" panose="020B0502040204020203" pitchFamily="34" charset="0"/>
                <a:ea typeface="Times New Roman" panose="02020603050405020304" pitchFamily="18" charset="0"/>
              </a:rPr>
              <a:t>. Now we’re extending it again so you can write Blazor hybrid apps. This means you can create hybrid client apps, which combine web and native UI together in a single native client application. It is primarily targeted at web developers that want to provide rich client and offline experiences for their users.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Blazor hybrid apps is built on top of .NET MAUI.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relies on that UI stack for a native application container and native controls should you want to use them. Blazor desktop apps have full access to the machine. You can do things like call native API's, access the file system, write multi-threaded applications – all with the high-performance and optimal memory consumption you get with .NET. You can't do this with pure web technologies. </a:t>
            </a:r>
          </a:p>
          <a:p>
            <a:endParaRPr lang="en-US" sz="1200" kern="1200" dirty="0">
              <a:solidFill>
                <a:srgbClr val="000000"/>
              </a:solidFill>
              <a:effectLst/>
              <a:latin typeface="Segoe UI" panose="020B0502040204020203" pitchFamily="34" charset="0"/>
              <a:ea typeface="Times New Roman" panose="02020603050405020304" pitchFamily="18" charset="0"/>
            </a:endParaRPr>
          </a:p>
          <a:p>
            <a:r>
              <a:rPr lang="en-US" sz="1200" kern="1200" dirty="0">
                <a:solidFill>
                  <a:srgbClr val="000000"/>
                </a:solidFill>
                <a:effectLst/>
                <a:latin typeface="Segoe UI" panose="020B0502040204020203" pitchFamily="34" charset="0"/>
                <a:ea typeface="Times New Roman" panose="02020603050405020304" pitchFamily="18" charset="0"/>
              </a:rPr>
              <a:t>These scenarios will also be supported when .NET MAUI releases early next year.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344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customers building production apps with Blazor and .NET MAUI today. </a:t>
            </a:r>
          </a:p>
          <a:p>
            <a:endParaRPr lang="en-US" dirty="0"/>
          </a:p>
          <a:p>
            <a:r>
              <a:rPr lang="en-US" dirty="0"/>
              <a:t>Powered4.tv is a startup media company based in the UK serving 65 countries world-wide. They provide independent, on-demand wresting content to their viewers. They use Blazor </a:t>
            </a:r>
            <a:r>
              <a:rPr lang="en-US" dirty="0" err="1"/>
              <a:t>WebAssembly</a:t>
            </a:r>
            <a:r>
              <a:rPr lang="en-US" dirty="0"/>
              <a:t> for their frontend and ASP.NET Core on Azure and are very happy with the productivity, performance and scale. In fact, they’ve been using .NET 6 release candidates for their live site for a while. Check out Steve’s talk later in the conference! </a:t>
            </a:r>
          </a:p>
        </p:txBody>
      </p:sp>
      <p:sp>
        <p:nvSpPr>
          <p:cNvPr id="4" name="Slide Number Placeholder 3"/>
          <p:cNvSpPr>
            <a:spLocks noGrp="1"/>
          </p:cNvSpPr>
          <p:nvPr>
            <p:ph type="sldNum" sz="quarter" idx="5"/>
          </p:nvPr>
        </p:nvSpPr>
        <p:spPr/>
        <p:txBody>
          <a:bodyPr/>
          <a:lstStyle/>
          <a:p>
            <a:fld id="{045E74FF-B95A-3049-B6BA-741949CDE00C}" type="slidenum">
              <a:rPr lang="en-US" smtClean="0"/>
              <a:t>29</a:t>
            </a:fld>
            <a:endParaRPr lang="en-US"/>
          </a:p>
        </p:txBody>
      </p:sp>
    </p:spTree>
    <p:extLst>
      <p:ext uri="{BB962C8B-B14F-4D97-AF65-F5344CB8AC3E}">
        <p14:creationId xmlns:p14="http://schemas.microsoft.com/office/powerpoint/2010/main" val="1000472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Pronto Pay is another startup based in Houston Texas that chose to go into production with .NET MAUI because they needed to move fast. They love the simplicity of a single code-base that they can build to target multiple devices and the productivity of Visual Studio. </a:t>
            </a:r>
          </a:p>
        </p:txBody>
      </p:sp>
      <p:sp>
        <p:nvSpPr>
          <p:cNvPr id="4" name="Slide Number Placeholder 3"/>
          <p:cNvSpPr>
            <a:spLocks noGrp="1"/>
          </p:cNvSpPr>
          <p:nvPr>
            <p:ph type="sldNum" sz="quarter" idx="5"/>
          </p:nvPr>
        </p:nvSpPr>
        <p:spPr/>
        <p:txBody>
          <a:bodyPr/>
          <a:lstStyle/>
          <a:p>
            <a:fld id="{045E74FF-B95A-3049-B6BA-741949CDE00C}" type="slidenum">
              <a:rPr lang="en-US" smtClean="0"/>
              <a:t>30</a:t>
            </a:fld>
            <a:endParaRPr lang="en-US"/>
          </a:p>
        </p:txBody>
      </p:sp>
    </p:spTree>
    <p:extLst>
      <p:ext uri="{BB962C8B-B14F-4D97-AF65-F5344CB8AC3E}">
        <p14:creationId xmlns:p14="http://schemas.microsoft.com/office/powerpoint/2010/main" val="1164502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 Digital’s Aviation group </a:t>
            </a:r>
            <a:r>
              <a:rPr lang="en-US" b="0" i="0" dirty="0">
                <a:effectLst/>
                <a:latin typeface="Segoe UI" panose="020B0502040204020203" pitchFamily="34" charset="0"/>
              </a:rPr>
              <a:t>developed </a:t>
            </a:r>
            <a:r>
              <a:rPr lang="en-US" b="0" i="0" dirty="0" err="1">
                <a:effectLst/>
                <a:latin typeface="Segoe UI" panose="020B0502040204020203" pitchFamily="34" charset="0"/>
              </a:rPr>
              <a:t>FlightPulse</a:t>
            </a:r>
            <a:r>
              <a:rPr lang="en-US" b="0" i="0" dirty="0">
                <a:effectLst/>
                <a:latin typeface="Segoe UI" panose="020B0502040204020203" pitchFamily="34" charset="0"/>
              </a:rPr>
              <a:t>, an app that puts data and analytics in the hands of more than 3,000 Qantas pilots to help them improve safety and efficiency on every flight.</a:t>
            </a:r>
          </a:p>
          <a:p>
            <a:endParaRPr lang="en-US" b="0" i="0" dirty="0">
              <a:effectLst/>
              <a:latin typeface="Segoe UI" panose="020B0502040204020203" pitchFamily="34" charset="0"/>
            </a:endParaRPr>
          </a:p>
          <a:p>
            <a:r>
              <a:rPr lang="en-US" b="0" i="0" dirty="0">
                <a:effectLst/>
                <a:latin typeface="Segoe UI" panose="020B0502040204020203" pitchFamily="34" charset="0"/>
              </a:rPr>
              <a:t>The Config Console is built with Blazor and they were able to work faster, share more code, and it was a lot more seamless development experience than they had previously had with Angular. </a:t>
            </a:r>
          </a:p>
          <a:p>
            <a:endParaRPr lang="en-US" b="0" i="0" dirty="0">
              <a:effectLst/>
              <a:latin typeface="Segoe UI" panose="020B0502040204020203" pitchFamily="34" charset="0"/>
            </a:endParaRPr>
          </a:p>
          <a:p>
            <a:r>
              <a:rPr lang="en-US" b="0" i="0" dirty="0">
                <a:effectLst/>
                <a:latin typeface="Segoe UI" panose="020B0502040204020203" pitchFamily="34" charset="0"/>
              </a:rPr>
              <a:t>Let’s roll the video. </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31</a:t>
            </a:fld>
            <a:endParaRPr lang="en-US"/>
          </a:p>
        </p:txBody>
      </p:sp>
    </p:spTree>
    <p:extLst>
      <p:ext uri="{BB962C8B-B14F-4D97-AF65-F5344CB8AC3E}">
        <p14:creationId xmlns:p14="http://schemas.microsoft.com/office/powerpoint/2010/main" val="3673837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64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I’d like to highlight some big accomplishments we’ve made with the .NET community. The .NET ecosystem has seen some significant momentum in the last few years.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There are now 5.4 million monthly active developers in Visual Studio family of tools.  </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.NET Core / .NET 5 has ranked #1 three years in a row as the most loved framework on the </a:t>
            </a:r>
            <a:r>
              <a:rPr lang="en-US" sz="1200" kern="1200" dirty="0" err="1">
                <a:solidFill>
                  <a:srgbClr val="000000"/>
                </a:solidFill>
                <a:effectLst/>
                <a:latin typeface="Segoe UI" panose="020B0502040204020203" pitchFamily="34" charset="0"/>
                <a:ea typeface="Times New Roman" panose="02020603050405020304" pitchFamily="18" charset="0"/>
              </a:rPr>
              <a:t>StackOverflow</a:t>
            </a:r>
            <a:r>
              <a:rPr lang="en-US" sz="1200" kern="1200" dirty="0">
                <a:solidFill>
                  <a:srgbClr val="000000"/>
                </a:solidFill>
                <a:effectLst/>
                <a:latin typeface="Segoe UI" panose="020B0502040204020203" pitchFamily="34" charset="0"/>
                <a:ea typeface="Times New Roman" panose="02020603050405020304" pitchFamily="18" charset="0"/>
              </a:rPr>
              <a:t> developer survey.</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Cloud Native Computing Foundation (CNCF) tracks the highest velocity projects on all of GitHub. They measure this by the rate pull requests and issues come in &amp; how many are accepted. The dotnet repos have been consistently in the top 30 since 2017.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0" dirty="0">
                <a:effectLst/>
                <a:latin typeface="+mn-lt"/>
                <a:ea typeface="Calibri" panose="020F0502020204030204" pitchFamily="34" charset="0"/>
                <a:cs typeface="Times New Roman" panose="02020603050405020304" pitchFamily="18" charset="0"/>
              </a:rPr>
              <a:t>There are also over 6,900 people outside Microsoft that ma</a:t>
            </a:r>
            <a:r>
              <a:rPr lang="en-US" sz="1200" b="0" kern="12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de over 21,000 contributions! They either filed issues or submitted pull requests to the .NET related repositories for the .NET 6 release.  </a:t>
            </a:r>
            <a:endParaRPr lang="en-US" sz="1000" kern="1200" dirty="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11/11/2021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2842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712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34</a:t>
            </a:fld>
            <a:endParaRPr lang="en-US"/>
          </a:p>
        </p:txBody>
      </p:sp>
    </p:spTree>
    <p:extLst>
      <p:ext uri="{BB962C8B-B14F-4D97-AF65-F5344CB8AC3E}">
        <p14:creationId xmlns:p14="http://schemas.microsoft.com/office/powerpoint/2010/main" val="32491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A HUGE thank you to ALL the contributors that have made an incredible improvements to the .NET 6 release. </a:t>
            </a:r>
          </a:p>
          <a:p>
            <a:endParaRPr lang="en-US" sz="1200" b="1" dirty="0">
              <a:effectLst/>
              <a:latin typeface="+mn-lt"/>
              <a:cs typeface="Times New Roman" panose="02020603050405020304" pitchFamily="18" charset="0"/>
            </a:endParaRPr>
          </a:p>
          <a:p>
            <a:r>
              <a:rPr lang="en-US" sz="1200" b="0" i="1" dirty="0">
                <a:effectLst/>
                <a:latin typeface="+mn-lt"/>
                <a:cs typeface="Times New Roman" panose="02020603050405020304" pitchFamily="18" charset="0"/>
              </a:rPr>
              <a:t>&lt;pause and clap your hands&gt;</a:t>
            </a:r>
            <a:endParaRPr lang="en-US" b="0" i="1" dirty="0"/>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316817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We’re always focused on having the best performance. Here you can see the </a:t>
            </a:r>
            <a:r>
              <a:rPr lang="en-US" sz="1200" kern="1200" dirty="0" err="1">
                <a:solidFill>
                  <a:srgbClr val="000000"/>
                </a:solidFill>
                <a:effectLst/>
                <a:latin typeface="Segoe UI" panose="020B0502040204020203" pitchFamily="34" charset="0"/>
                <a:ea typeface="Times New Roman" panose="02020603050405020304" pitchFamily="18" charset="0"/>
              </a:rPr>
              <a:t>TechEmpower</a:t>
            </a:r>
            <a:r>
              <a:rPr lang="en-US" sz="1200" kern="1200" dirty="0">
                <a:solidFill>
                  <a:srgbClr val="000000"/>
                </a:solidFill>
                <a:effectLst/>
                <a:latin typeface="Segoe UI" panose="020B0502040204020203" pitchFamily="34" charset="0"/>
                <a:ea typeface="Times New Roman" panose="02020603050405020304" pitchFamily="18" charset="0"/>
              </a:rPr>
              <a:t> performance comparison with Java and Node.js. Better performance leads to lower compute costs and .NET gets better every release. Many of these improvements were made by the community!</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6’s web framework, ASP.NET Core, is STILL over 10 times faster than Node.js.</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also worked really hard on Entity Framework Core performance: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EF Core performance on .NET 6 has </a:t>
            </a:r>
            <a:r>
              <a:rPr lang="en-US" sz="1800" b="1" dirty="0">
                <a:effectLst/>
                <a:latin typeface="Calibri" panose="020F0502020204030204" pitchFamily="34" charset="0"/>
                <a:ea typeface="Times New Roman" panose="02020603050405020304" pitchFamily="18" charset="0"/>
              </a:rPr>
              <a:t>improved a whopping 92% </a:t>
            </a:r>
            <a:r>
              <a:rPr lang="en-US" sz="1800" dirty="0">
                <a:effectLst/>
                <a:latin typeface="Calibri" panose="020F0502020204030204" pitchFamily="34" charset="0"/>
                <a:ea typeface="Times New Roman" panose="02020603050405020304" pitchFamily="18" charset="0"/>
              </a:rPr>
              <a:t>over .NET 5!</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Query performance is </a:t>
            </a:r>
            <a:r>
              <a:rPr lang="en-US" sz="1800" b="1" dirty="0">
                <a:effectLst/>
                <a:latin typeface="Calibri" panose="020F0502020204030204" pitchFamily="34" charset="0"/>
                <a:ea typeface="Times New Roman" panose="02020603050405020304" pitchFamily="18" charset="0"/>
              </a:rPr>
              <a:t>36%</a:t>
            </a:r>
            <a:r>
              <a:rPr lang="en-US" sz="1800" dirty="0">
                <a:effectLst/>
                <a:latin typeface="Calibri" panose="020F0502020204030204" pitchFamily="34" charset="0"/>
                <a:ea typeface="Times New Roman" panose="02020603050405020304" pitchFamily="18" charset="0"/>
              </a:rPr>
              <a:t> better than .NET 5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The .NET+ASP.NET+EF stack is the 2</a:t>
            </a:r>
            <a:r>
              <a:rPr lang="en-US" sz="1800" baseline="30000" dirty="0">
                <a:effectLst/>
                <a:latin typeface="Calibri" panose="020F0502020204030204" pitchFamily="34" charset="0"/>
                <a:ea typeface="Times New Roman" panose="02020603050405020304" pitchFamily="18" charset="0"/>
              </a:rPr>
              <a:t>nd</a:t>
            </a:r>
            <a:r>
              <a:rPr lang="en-US" sz="1800" dirty="0">
                <a:effectLst/>
                <a:latin typeface="Calibri" panose="020F0502020204030204" pitchFamily="34" charset="0"/>
                <a:ea typeface="Times New Roman" panose="02020603050405020304" pitchFamily="18" charset="0"/>
              </a:rPr>
              <a:t> most highly-performing entry in the “Full ORM” category </a:t>
            </a:r>
          </a:p>
          <a:p>
            <a:pPr marL="0" marR="0" lvl="0" indent="0">
              <a:spcBef>
                <a:spcPts val="0"/>
              </a:spcBef>
              <a:spcAft>
                <a:spcPts val="0"/>
              </a:spcAft>
              <a:buSzPts val="1000"/>
              <a:buFont typeface="Symbol" panose="05050102010706020507" pitchFamily="18" charset="2"/>
              <a:buNone/>
              <a:tabLst>
                <a:tab pos="457200" algn="l"/>
              </a:tabLst>
            </a:pPr>
            <a:endParaRPr lang="en-US" sz="1800" i="1" dirty="0">
              <a:effectLst/>
              <a:latin typeface="Calibri" panose="020F0502020204030204" pitchFamily="34" charset="0"/>
              <a:ea typeface="Times New Roman" panose="02020603050405020304" pitchFamily="18" charset="0"/>
            </a:endParaRPr>
          </a:p>
          <a:p>
            <a:pPr marL="0" marR="0" lvl="0" indent="0">
              <a:spcBef>
                <a:spcPts val="0"/>
              </a:spcBef>
              <a:spcAft>
                <a:spcPts val="0"/>
              </a:spcAft>
              <a:buSzPts val="1000"/>
              <a:buFont typeface="Symbol" panose="05050102010706020507" pitchFamily="18" charset="2"/>
              <a:buNone/>
              <a:tabLst>
                <a:tab pos="457200" algn="l"/>
              </a:tabLst>
            </a:pPr>
            <a:r>
              <a:rPr lang="en-US" sz="1800" i="1" dirty="0">
                <a:effectLst/>
                <a:latin typeface="Calibri" panose="020F0502020204030204" pitchFamily="34" charset="0"/>
                <a:ea typeface="Times New Roman" panose="02020603050405020304" pitchFamily="18" charset="0"/>
              </a:rPr>
              <a:t>(it’s 5</a:t>
            </a:r>
            <a:r>
              <a:rPr lang="en-US" sz="1800" i="1" baseline="30000" dirty="0">
                <a:effectLst/>
                <a:latin typeface="Calibri" panose="020F0502020204030204" pitchFamily="34" charset="0"/>
                <a:ea typeface="Times New Roman" panose="02020603050405020304" pitchFamily="18" charset="0"/>
              </a:rPr>
              <a:t>th</a:t>
            </a:r>
            <a:r>
              <a:rPr lang="en-US" sz="1800" i="1" dirty="0">
                <a:effectLst/>
                <a:latin typeface="Calibri" panose="020F0502020204030204" pitchFamily="34" charset="0"/>
                <a:ea typeface="Times New Roman" panose="02020603050405020304" pitchFamily="18" charset="0"/>
              </a:rPr>
              <a:t> place, but the 1</a:t>
            </a:r>
            <a:r>
              <a:rPr lang="en-US" sz="1800" i="1" baseline="30000" dirty="0">
                <a:effectLst/>
                <a:latin typeface="Calibri" panose="020F0502020204030204" pitchFamily="34" charset="0"/>
                <a:ea typeface="Times New Roman" panose="02020603050405020304" pitchFamily="18" charset="0"/>
              </a:rPr>
              <a:t>st</a:t>
            </a:r>
            <a:r>
              <a:rPr lang="en-US" sz="1800" i="1" dirty="0">
                <a:effectLst/>
                <a:latin typeface="Calibri" panose="020F0502020204030204" pitchFamily="34" charset="0"/>
                <a:ea typeface="Times New Roman" panose="02020603050405020304" pitchFamily="18" charset="0"/>
              </a:rPr>
              <a:t> four are the same). </a:t>
            </a:r>
            <a:r>
              <a:rPr lang="en-US" sz="1800" i="1" dirty="0" err="1">
                <a:effectLst/>
                <a:latin typeface="Calibri" panose="020F0502020204030204" pitchFamily="34" charset="0"/>
                <a:ea typeface="Times New Roman" panose="02020603050405020304" pitchFamily="18" charset="0"/>
              </a:rPr>
              <a:t>Seb</a:t>
            </a:r>
            <a:r>
              <a:rPr lang="en-US" sz="1800" i="1" dirty="0">
                <a:effectLst/>
                <a:latin typeface="Calibri" panose="020F0502020204030204" pitchFamily="34" charset="0"/>
                <a:ea typeface="Times New Roman" panose="02020603050405020304" pitchFamily="18" charset="0"/>
              </a:rPr>
              <a:t> thinks that the first may not qualify for “Full ORM” status, so we may actually be the top runner here.)</a:t>
            </a:r>
            <a:endParaRPr lang="en-US" sz="1800" i="1" dirty="0">
              <a:effectLst/>
              <a:latin typeface="Calibri" panose="020F0502020204030204" pitchFamily="34" charset="0"/>
              <a:ea typeface="Calibri" panose="020F0502020204030204" pitchFamily="34"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11:00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I’m pleased to announce the general availability of .NET 6. </a:t>
            </a:r>
          </a:p>
          <a:p>
            <a:endParaRPr lang="en-US" sz="1000" dirty="0">
              <a:latin typeface="+mn-lt"/>
            </a:endParaRPr>
          </a:p>
          <a:p>
            <a:r>
              <a:rPr lang="en-US" sz="1000" i="1" dirty="0">
                <a:latin typeface="+mn-lt"/>
              </a:rPr>
              <a:t>Talk to big features in bullets</a:t>
            </a:r>
          </a:p>
          <a:p>
            <a:endParaRPr lang="en-US" sz="1000" dirty="0">
              <a:latin typeface="+mn-lt"/>
            </a:endParaRPr>
          </a:p>
          <a:p>
            <a:r>
              <a:rPr lang="en-US" sz="1000" dirty="0">
                <a:latin typeface="+mn-lt"/>
              </a:rPr>
              <a:t>Go get it and start building!</a:t>
            </a:r>
          </a:p>
          <a:p>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611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solidFill>
                  <a:srgbClr val="000000"/>
                </a:solidFill>
                <a:latin typeface="Calibri"/>
                <a:ea typeface="Times New Roman" panose="02020603050405020304" pitchFamily="18" charset="0"/>
                <a:cs typeface="Calibri"/>
              </a:rPr>
              <a:t>...and along with .NET 6, we've released the next major version of Visual Studio, VS 2022</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VS 2022 is the best IDE for .NET development, with support for the latest project types for: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cross-platform mobile and desktop apps w/ .NET MAUI</a:t>
            </a:r>
          </a:p>
          <a:p>
            <a:pPr>
              <a:lnSpc>
                <a:spcPct val="107000"/>
              </a:lnSpc>
              <a:spcAft>
                <a:spcPts val="800"/>
              </a:spcAft>
            </a:pPr>
            <a:r>
              <a:rPr lang="en-US" dirty="0">
                <a:solidFill>
                  <a:srgbClr val="000000"/>
                </a:solidFill>
                <a:latin typeface="Calibri"/>
                <a:ea typeface="Times New Roman" panose="02020603050405020304" pitchFamily="18" charset="0"/>
                <a:cs typeface="Calibri"/>
              </a:rPr>
              <a:t>-  responsive web UIs with Blazor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build, run, debug .NET apps in Linux environments with WSL integration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solidFill>
                  <a:srgbClr val="000000"/>
                </a:solidFill>
                <a:latin typeface="Calibri"/>
                <a:ea typeface="Times New Roman" panose="02020603050405020304" pitchFamily="18" charset="0"/>
                <a:cs typeface="Calibri"/>
              </a:rPr>
              <a:t>-  edit running ASP.NET </a:t>
            </a:r>
            <a:r>
              <a:rPr lang="en-US" dirty="0" err="1">
                <a:solidFill>
                  <a:srgbClr val="000000"/>
                </a:solidFill>
                <a:latin typeface="Calibri"/>
                <a:ea typeface="Times New Roman" panose="02020603050405020304" pitchFamily="18" charset="0"/>
                <a:cs typeface="Calibri"/>
              </a:rPr>
              <a:t>Framewerk</a:t>
            </a:r>
            <a:r>
              <a:rPr lang="en-US" dirty="0">
                <a:solidFill>
                  <a:srgbClr val="000000"/>
                </a:solidFill>
                <a:latin typeface="Calibri"/>
                <a:ea typeface="Times New Roman" panose="02020603050405020304" pitchFamily="18" charset="0"/>
                <a:cs typeface="Calibri"/>
              </a:rPr>
              <a:t> web forms in an updated web designer using web live preview</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It helps you stay productive and collaborative with:</a:t>
            </a:r>
          </a:p>
          <a:p>
            <a:pPr>
              <a:lnSpc>
                <a:spcPct val="107000"/>
              </a:lnSpc>
              <a:spcAft>
                <a:spcPts val="800"/>
              </a:spcAft>
            </a:pPr>
            <a:r>
              <a:rPr lang="en-US" dirty="0">
                <a:solidFill>
                  <a:srgbClr val="000000"/>
                </a:solidFill>
                <a:latin typeface="Calibri"/>
                <a:ea typeface="Times New Roman" panose="02020603050405020304" pitchFamily="18" charset="0"/>
                <a:cs typeface="Calibri"/>
              </a:rPr>
              <a:t>- Hot reload (will talk about more in a bit)</a:t>
            </a:r>
          </a:p>
          <a:p>
            <a:pPr>
              <a:lnSpc>
                <a:spcPct val="107000"/>
              </a:lnSpc>
              <a:spcAft>
                <a:spcPts val="800"/>
              </a:spcAft>
            </a:pPr>
            <a:r>
              <a:rPr lang="en-US" dirty="0">
                <a:solidFill>
                  <a:srgbClr val="000000"/>
                </a:solidFill>
                <a:latin typeface="Calibri"/>
                <a:ea typeface="Times New Roman" panose="02020603050405020304" pitchFamily="18" charset="0"/>
                <a:cs typeface="Calibri"/>
              </a:rPr>
              <a:t>- </a:t>
            </a:r>
            <a:r>
              <a:rPr lang="en-US" dirty="0" err="1">
                <a:solidFill>
                  <a:srgbClr val="000000"/>
                </a:solidFill>
                <a:latin typeface="Calibri"/>
                <a:ea typeface="Times New Roman" panose="02020603050405020304" pitchFamily="18" charset="0"/>
                <a:cs typeface="Calibri"/>
              </a:rPr>
              <a:t>IntelliCode</a:t>
            </a:r>
            <a:r>
              <a:rPr lang="en-US" dirty="0">
                <a:solidFill>
                  <a:srgbClr val="000000"/>
                </a:solidFill>
                <a:latin typeface="Calibri"/>
                <a:ea typeface="Times New Roman" panose="02020603050405020304" pitchFamily="18" charset="0"/>
                <a:cs typeface="Calibri"/>
              </a:rPr>
              <a:t> (whole line completions, suggestions for common code </a:t>
            </a:r>
            <a:r>
              <a:rPr lang="en-US" dirty="0" err="1">
                <a:solidFill>
                  <a:srgbClr val="000000"/>
                </a:solidFill>
                <a:latin typeface="Calibri"/>
                <a:ea typeface="Times New Roman" panose="02020603050405020304" pitchFamily="18" charset="0"/>
                <a:cs typeface="Calibri"/>
              </a:rPr>
              <a:t>refactorings</a:t>
            </a:r>
            <a:r>
              <a:rPr lang="en-US" dirty="0">
                <a:solidFill>
                  <a:srgbClr val="000000"/>
                </a:solidFill>
                <a:latin typeface="Calibri"/>
                <a:ea typeface="Times New Roman" panose="02020603050405020304" pitchFamily="18" charset="0"/>
                <a:cs typeface="Calibri"/>
              </a:rPr>
              <a:t> on the fly)</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built-in Git and GitHub integration to clone repos, manage work items and pull requests, and automatically set up CI/CD workflows to GitHub Actions and Azure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And VS 2022 is the first 64-bit version of Visual Studio, so it can take advantage of the full power of your dev box to work on projects of any size and scale.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Go to visualstudio.com and download it today!</a:t>
            </a:r>
          </a:p>
          <a:p>
            <a:pPr>
              <a:lnSpc>
                <a:spcPct val="107000"/>
              </a:lnSpc>
              <a:spcAft>
                <a:spcPts val="800"/>
              </a:spcAft>
            </a:pPr>
            <a:endParaRPr lang="en-US" sz="1200" b="1"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To help you move to .NET 6, we’ve released the .NET Upgrade Assistant. It helps you modernize older .NET Framework codebases. It's a command line tool that gives you step-by-step instructions for upgrading to the latest versions of .NET.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had over 40K downloads of the preview version. Customers like </a:t>
            </a:r>
            <a:r>
              <a:rPr lang="en-US" sz="1200" kern="1200" dirty="0" err="1">
                <a:solidFill>
                  <a:srgbClr val="000000"/>
                </a:solidFill>
                <a:effectLst/>
                <a:latin typeface="Segoe UI" panose="020B0502040204020203" pitchFamily="34" charset="0"/>
                <a:ea typeface="Times New Roman" panose="02020603050405020304" pitchFamily="18" charset="0"/>
              </a:rPr>
              <a:t>Episerver</a:t>
            </a:r>
            <a:r>
              <a:rPr lang="en-US" sz="1200" kern="1200" dirty="0">
                <a:solidFill>
                  <a:srgbClr val="000000"/>
                </a:solidFill>
                <a:effectLst/>
                <a:latin typeface="Segoe UI" panose="020B0502040204020203" pitchFamily="34" charset="0"/>
                <a:ea typeface="Times New Roman" panose="02020603050405020304" pitchFamily="18" charset="0"/>
              </a:rPr>
              <a:t> Optimizely have given us a lot of great feedback through the preview period and now we’re ready to make it generally available.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now supports C# and VB.NET languages and .NET 6. We’re seeing customers use it very successfully today, so I encourage you to give it a try.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r>
              <a:rPr lang="en-US" sz="1100" dirty="0">
                <a:effectLst/>
                <a:latin typeface="Calibri" panose="020F0502020204030204" pitchFamily="34" charset="0"/>
                <a:ea typeface="Times New Roman" panose="02020603050405020304" pitchFamily="18" charset="0"/>
              </a:rPr>
              <a:t>But if you are unable to upgrade at this point that’s OK. We’re shipping an update for the .NET Framework, version 4.8.1. It will add support for ARM64, enhancements to accessibility, and other security and reliability improvements. It will be available as part of Windows Insider Preview builds over the coming months. </a:t>
            </a: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607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6 min mark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talk about how .NET 6 has made development simpler….</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3462345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Master" Target="../slideMasters/slideMaster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59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445116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939452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00609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605646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598552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874056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7204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53140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6636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247732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1308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8670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14448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Four Feature Percent" userDrawn="1">
  <p:cSld name="Four Feature Percent">
    <p:bg>
      <p:bgPr>
        <a:solidFill>
          <a:schemeClr val="tx1"/>
        </a:solidFill>
        <a:effectLst/>
      </p:bgPr>
    </p:bg>
    <p:spTree>
      <p:nvGrpSpPr>
        <p:cNvPr id="1" name="Shape 319"/>
        <p:cNvGrpSpPr/>
        <p:nvPr/>
      </p:nvGrpSpPr>
      <p:grpSpPr>
        <a:xfrm>
          <a:off x="0" y="0"/>
          <a:ext cx="0" cy="0"/>
          <a:chOff x="0" y="0"/>
          <a:chExt cx="0" cy="0"/>
        </a:xfrm>
      </p:grpSpPr>
      <p:sp>
        <p:nvSpPr>
          <p:cNvPr id="323" name="Google Shape;323;p30"/>
          <p:cNvSpPr/>
          <p:nvPr/>
        </p:nvSpPr>
        <p:spPr>
          <a:xfrm>
            <a:off x="9106244" y="2095740"/>
            <a:ext cx="1447600" cy="1445600"/>
          </a:xfrm>
          <a:prstGeom prst="roundRect">
            <a:avLst>
              <a:gd name="adj" fmla="val 16667"/>
            </a:avLst>
          </a:prstGeom>
          <a:gradFill>
            <a:gsLst>
              <a:gs pos="0">
                <a:srgbClr val="9477E2">
                  <a:alpha val="20000"/>
                </a:srgbClr>
              </a:gs>
              <a:gs pos="2000">
                <a:srgbClr val="9477E2">
                  <a:alpha val="20000"/>
                </a:srgbClr>
              </a:gs>
              <a:gs pos="100000">
                <a:srgbClr val="1F9CF0"/>
              </a:gs>
            </a:gsLst>
            <a:lin ang="18900044"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4" name="Google Shape;324;p30"/>
          <p:cNvSpPr/>
          <p:nvPr/>
        </p:nvSpPr>
        <p:spPr>
          <a:xfrm>
            <a:off x="7856785" y="3678179"/>
            <a:ext cx="1085600" cy="1084000"/>
          </a:xfrm>
          <a:prstGeom prst="roundRect">
            <a:avLst>
              <a:gd name="adj" fmla="val 16667"/>
            </a:avLst>
          </a:prstGeom>
          <a:gradFill>
            <a:gsLst>
              <a:gs pos="0">
                <a:srgbClr val="19C8EB"/>
              </a:gs>
              <a:gs pos="2000">
                <a:srgbClr val="19C8EB"/>
              </a:gs>
              <a:gs pos="100000">
                <a:srgbClr val="9477E2">
                  <a:alpha val="20000"/>
                </a:srgbClr>
              </a:gs>
            </a:gsLst>
            <a:lin ang="18900044"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5" name="Google Shape;325;p30"/>
          <p:cNvSpPr/>
          <p:nvPr/>
        </p:nvSpPr>
        <p:spPr>
          <a:xfrm>
            <a:off x="6771023" y="1373019"/>
            <a:ext cx="2171600" cy="2168000"/>
          </a:xfrm>
          <a:prstGeom prst="roundRect">
            <a:avLst>
              <a:gd name="adj" fmla="val 16667"/>
            </a:avLst>
          </a:prstGeom>
          <a:gradFill>
            <a:gsLst>
              <a:gs pos="0">
                <a:srgbClr val="EC2B8C"/>
              </a:gs>
              <a:gs pos="2000">
                <a:srgbClr val="EC2B8C"/>
              </a:gs>
              <a:gs pos="100000">
                <a:srgbClr val="9477E2">
                  <a:alpha val="2000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6" name="Google Shape;326;p30"/>
          <p:cNvSpPr/>
          <p:nvPr/>
        </p:nvSpPr>
        <p:spPr>
          <a:xfrm>
            <a:off x="9106244" y="3678179"/>
            <a:ext cx="1809600" cy="1806800"/>
          </a:xfrm>
          <a:prstGeom prst="roundRect">
            <a:avLst>
              <a:gd name="adj" fmla="val 16667"/>
            </a:avLst>
          </a:prstGeom>
          <a:gradFill>
            <a:gsLst>
              <a:gs pos="0">
                <a:srgbClr val="9477E2">
                  <a:alpha val="20000"/>
                </a:srgbClr>
              </a:gs>
              <a:gs pos="100000">
                <a:schemeClr val="accent3"/>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cxnSp>
        <p:nvCxnSpPr>
          <p:cNvPr id="327" name="Google Shape;327;p30"/>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cxnSp>
        <p:nvCxnSpPr>
          <p:cNvPr id="329" name="Google Shape;329;p30"/>
          <p:cNvCxnSpPr/>
          <p:nvPr/>
        </p:nvCxnSpPr>
        <p:spPr>
          <a:xfrm>
            <a:off x="647250" y="4672234"/>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grpSp>
        <p:nvGrpSpPr>
          <p:cNvPr id="332" name="Google Shape;332;p30"/>
          <p:cNvGrpSpPr/>
          <p:nvPr/>
        </p:nvGrpSpPr>
        <p:grpSpPr>
          <a:xfrm>
            <a:off x="8391338" y="2979789"/>
            <a:ext cx="1254273" cy="1251552"/>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pic>
        <p:nvPicPr>
          <p:cNvPr id="336" name="Google Shape;336;p30"/>
          <p:cNvPicPr preferRelativeResize="0"/>
          <p:nvPr/>
        </p:nvPicPr>
        <p:blipFill rotWithShape="1">
          <a:blip r:embed="rId2">
            <a:alphaModFix amt="30000"/>
          </a:blip>
          <a:srcRect/>
          <a:stretch/>
        </p:blipFill>
        <p:spPr>
          <a:xfrm>
            <a:off x="6771023" y="-4241506"/>
            <a:ext cx="5016492" cy="5016492"/>
          </a:xfrm>
          <a:prstGeom prst="rect">
            <a:avLst/>
          </a:prstGeom>
          <a:noFill/>
          <a:ln>
            <a:noFill/>
          </a:ln>
        </p:spPr>
      </p:pic>
      <p:pic>
        <p:nvPicPr>
          <p:cNvPr id="337" name="Google Shape;337;p30"/>
          <p:cNvPicPr preferRelativeResize="0"/>
          <p:nvPr/>
        </p:nvPicPr>
        <p:blipFill rotWithShape="1">
          <a:blip r:embed="rId2">
            <a:alphaModFix amt="30000"/>
          </a:blip>
          <a:srcRect/>
          <a:stretch/>
        </p:blipFill>
        <p:spPr>
          <a:xfrm>
            <a:off x="11356713" y="1097465"/>
            <a:ext cx="5016492" cy="5016492"/>
          </a:xfrm>
          <a:prstGeom prst="rect">
            <a:avLst/>
          </a:prstGeom>
          <a:noFill/>
          <a:ln>
            <a:noFill/>
          </a:ln>
        </p:spPr>
      </p:pic>
      <p:sp>
        <p:nvSpPr>
          <p:cNvPr id="338" name="Google Shape;338;p30"/>
          <p:cNvSpPr/>
          <p:nvPr/>
        </p:nvSpPr>
        <p:spPr>
          <a:xfrm rot="10800000">
            <a:off x="543900" y="467"/>
            <a:ext cx="97600" cy="2567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A20A0"/>
              </a:solidFill>
              <a:effectLst/>
              <a:uLnTx/>
              <a:uFillTx/>
              <a:latin typeface="Helvetica" pitchFamily="2" charset="0"/>
              <a:ea typeface="+mn-ea"/>
              <a:cs typeface="+mn-cs"/>
            </a:endParaRPr>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solidFill>
                  <a:schemeClr val="accent4"/>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346" name="Google Shape;346;p30"/>
          <p:cNvSpPr txBox="1">
            <a:spLocks noGrp="1"/>
          </p:cNvSpPr>
          <p:nvPr>
            <p:ph type="body" idx="7"/>
          </p:nvPr>
        </p:nvSpPr>
        <p:spPr>
          <a:xfrm>
            <a:off x="6214628" y="4897717"/>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7" name="Google Shape;347;p30"/>
          <p:cNvSpPr txBox="1">
            <a:spLocks noGrp="1"/>
          </p:cNvSpPr>
          <p:nvPr>
            <p:ph type="body" idx="8"/>
          </p:nvPr>
        </p:nvSpPr>
        <p:spPr>
          <a:xfrm>
            <a:off x="1080412" y="4909909"/>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8" name="Google Shape;348;p30"/>
          <p:cNvSpPr txBox="1">
            <a:spLocks noGrp="1"/>
          </p:cNvSpPr>
          <p:nvPr>
            <p:ph type="body" idx="9"/>
          </p:nvPr>
        </p:nvSpPr>
        <p:spPr>
          <a:xfrm>
            <a:off x="3689500" y="4897717"/>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0" name="Google Shape;350;p30"/>
          <p:cNvSpPr txBox="1">
            <a:spLocks noGrp="1"/>
          </p:cNvSpPr>
          <p:nvPr>
            <p:ph type="body" idx="14"/>
          </p:nvPr>
        </p:nvSpPr>
        <p:spPr>
          <a:xfrm>
            <a:off x="1080412" y="5178133"/>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solidFill>
                  <a:schemeClr val="accent5">
                    <a:lumMod val="60000"/>
                    <a:lumOff val="40000"/>
                  </a:schemeClr>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1" name="Google Shape;351;p30"/>
          <p:cNvSpPr txBox="1">
            <a:spLocks noGrp="1"/>
          </p:cNvSpPr>
          <p:nvPr>
            <p:ph type="body" idx="15"/>
          </p:nvPr>
        </p:nvSpPr>
        <p:spPr>
          <a:xfrm>
            <a:off x="3689512" y="5178133"/>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solidFill>
                  <a:schemeClr val="accent5">
                    <a:lumMod val="60000"/>
                    <a:lumOff val="40000"/>
                  </a:schemeClr>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2" name="Google Shape;352;p30"/>
          <p:cNvSpPr txBox="1">
            <a:spLocks noGrp="1"/>
          </p:cNvSpPr>
          <p:nvPr>
            <p:ph type="body" idx="16"/>
          </p:nvPr>
        </p:nvSpPr>
        <p:spPr>
          <a:xfrm>
            <a:off x="6214628" y="5165941"/>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solidFill>
                  <a:schemeClr val="accent5">
                    <a:lumMod val="60000"/>
                    <a:lumOff val="40000"/>
                  </a:schemeClr>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3" name="Google Shape;353;p30"/>
          <p:cNvSpPr txBox="1">
            <a:spLocks noGrp="1"/>
          </p:cNvSpPr>
          <p:nvPr>
            <p:ph type="title" idx="17"/>
          </p:nvPr>
        </p:nvSpPr>
        <p:spPr>
          <a:xfrm>
            <a:off x="7193280" y="1706880"/>
            <a:ext cx="987600" cy="54980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500"/>
              <a:buNone/>
              <a:defRPr sz="3333" b="1" i="0">
                <a:solidFill>
                  <a:schemeClr val="bg1"/>
                </a:solidFill>
                <a:latin typeface="Helvetica" pitchFamily="2" charset="0"/>
              </a:defRPr>
            </a:lvl1pPr>
            <a:lvl2pPr lvl="1">
              <a:spcBef>
                <a:spcPts val="0"/>
              </a:spcBef>
              <a:spcAft>
                <a:spcPts val="0"/>
              </a:spcAft>
              <a:buSzPts val="2500"/>
              <a:buNone/>
              <a:defRPr sz="3333"/>
            </a:lvl2pPr>
            <a:lvl3pPr lvl="2">
              <a:spcBef>
                <a:spcPts val="0"/>
              </a:spcBef>
              <a:spcAft>
                <a:spcPts val="0"/>
              </a:spcAft>
              <a:buSzPts val="2500"/>
              <a:buNone/>
              <a:defRPr sz="3333"/>
            </a:lvl3pPr>
            <a:lvl4pPr lvl="3">
              <a:spcBef>
                <a:spcPts val="0"/>
              </a:spcBef>
              <a:spcAft>
                <a:spcPts val="0"/>
              </a:spcAft>
              <a:buSzPts val="2500"/>
              <a:buNone/>
              <a:defRPr sz="3333"/>
            </a:lvl4pPr>
            <a:lvl5pPr lvl="4">
              <a:spcBef>
                <a:spcPts val="0"/>
              </a:spcBef>
              <a:spcAft>
                <a:spcPts val="0"/>
              </a:spcAft>
              <a:buSzPts val="2500"/>
              <a:buNone/>
              <a:defRPr sz="3333"/>
            </a:lvl5pPr>
            <a:lvl6pPr lvl="5">
              <a:spcBef>
                <a:spcPts val="0"/>
              </a:spcBef>
              <a:spcAft>
                <a:spcPts val="0"/>
              </a:spcAft>
              <a:buSzPts val="2500"/>
              <a:buNone/>
              <a:defRPr sz="3333"/>
            </a:lvl6pPr>
            <a:lvl7pPr lvl="6">
              <a:spcBef>
                <a:spcPts val="0"/>
              </a:spcBef>
              <a:spcAft>
                <a:spcPts val="0"/>
              </a:spcAft>
              <a:buSzPts val="2500"/>
              <a:buNone/>
              <a:defRPr sz="3333"/>
            </a:lvl7pPr>
            <a:lvl8pPr lvl="7">
              <a:spcBef>
                <a:spcPts val="0"/>
              </a:spcBef>
              <a:spcAft>
                <a:spcPts val="0"/>
              </a:spcAft>
              <a:buSzPts val="2500"/>
              <a:buNone/>
              <a:defRPr sz="3333"/>
            </a:lvl8pPr>
            <a:lvl9pPr lvl="8">
              <a:spcBef>
                <a:spcPts val="0"/>
              </a:spcBef>
              <a:spcAft>
                <a:spcPts val="0"/>
              </a:spcAft>
              <a:buSzPts val="2500"/>
              <a:buNone/>
              <a:defRPr sz="3333"/>
            </a:lvl9pPr>
          </a:lstStyle>
          <a:p>
            <a:endParaRPr/>
          </a:p>
        </p:txBody>
      </p:sp>
      <p:sp>
        <p:nvSpPr>
          <p:cNvPr id="354" name="Google Shape;354;p30"/>
          <p:cNvSpPr txBox="1">
            <a:spLocks noGrp="1"/>
          </p:cNvSpPr>
          <p:nvPr>
            <p:ph type="title" idx="18"/>
          </p:nvPr>
        </p:nvSpPr>
        <p:spPr>
          <a:xfrm>
            <a:off x="9668256" y="2340864"/>
            <a:ext cx="694800" cy="38578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700"/>
              <a:buNone/>
              <a:defRPr sz="2267"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30"/>
          <p:cNvSpPr>
            <a:spLocks noGrp="1"/>
          </p:cNvSpPr>
          <p:nvPr>
            <p:ph type="pic" idx="19"/>
          </p:nvPr>
        </p:nvSpPr>
        <p:spPr>
          <a:xfrm>
            <a:off x="8802624" y="3389376"/>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56" name="Google Shape;356;p30"/>
          <p:cNvSpPr txBox="1">
            <a:spLocks noGrp="1"/>
          </p:cNvSpPr>
          <p:nvPr>
            <p:ph type="title" idx="20"/>
          </p:nvPr>
        </p:nvSpPr>
        <p:spPr>
          <a:xfrm>
            <a:off x="9814560" y="4657344"/>
            <a:ext cx="841200" cy="475600"/>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100"/>
              <a:buNone/>
              <a:defRPr sz="2800"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30"/>
          <p:cNvSpPr txBox="1">
            <a:spLocks noGrp="1"/>
          </p:cNvSpPr>
          <p:nvPr>
            <p:ph type="title" idx="21"/>
          </p:nvPr>
        </p:nvSpPr>
        <p:spPr>
          <a:xfrm>
            <a:off x="7985760" y="4279392"/>
            <a:ext cx="500000" cy="26267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100"/>
              <a:buNone/>
              <a:defRPr sz="1467"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341;p30">
            <a:extLst>
              <a:ext uri="{FF2B5EF4-FFF2-40B4-BE49-F238E27FC236}">
                <a16:creationId xmlns:a16="http://schemas.microsoft.com/office/drawing/2014/main" id="{AAF7FB6C-EEA2-5E4D-88E3-B14173AFD815}"/>
              </a:ext>
            </a:extLst>
          </p:cNvPr>
          <p:cNvSpPr>
            <a:spLocks noGrp="1"/>
          </p:cNvSpPr>
          <p:nvPr>
            <p:ph type="pic" idx="22"/>
          </p:nvPr>
        </p:nvSpPr>
        <p:spPr>
          <a:xfrm>
            <a:off x="5772361" y="4908477"/>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3" name="Google Shape;341;p30">
            <a:extLst>
              <a:ext uri="{FF2B5EF4-FFF2-40B4-BE49-F238E27FC236}">
                <a16:creationId xmlns:a16="http://schemas.microsoft.com/office/drawing/2014/main" id="{3CD1E6E8-5829-0C4F-95A7-191B2706C885}"/>
              </a:ext>
            </a:extLst>
          </p:cNvPr>
          <p:cNvSpPr>
            <a:spLocks noGrp="1"/>
          </p:cNvSpPr>
          <p:nvPr>
            <p:ph type="pic" idx="23"/>
          </p:nvPr>
        </p:nvSpPr>
        <p:spPr>
          <a:xfrm>
            <a:off x="641500" y="4901141"/>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4" name="Google Shape;341;p30">
            <a:extLst>
              <a:ext uri="{FF2B5EF4-FFF2-40B4-BE49-F238E27FC236}">
                <a16:creationId xmlns:a16="http://schemas.microsoft.com/office/drawing/2014/main" id="{7ED488E1-94AA-6041-9182-6D4897990A6D}"/>
              </a:ext>
            </a:extLst>
          </p:cNvPr>
          <p:cNvSpPr>
            <a:spLocks noGrp="1"/>
          </p:cNvSpPr>
          <p:nvPr>
            <p:ph type="pic" idx="24"/>
          </p:nvPr>
        </p:nvSpPr>
        <p:spPr>
          <a:xfrm>
            <a:off x="3247233" y="4901141"/>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Tree>
    <p:extLst>
      <p:ext uri="{BB962C8B-B14F-4D97-AF65-F5344CB8AC3E}">
        <p14:creationId xmlns:p14="http://schemas.microsoft.com/office/powerpoint/2010/main" val="34169037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785986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730062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65180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547049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665615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924203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6847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503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370108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436210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983210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02608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999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88588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138662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9697108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2571559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881" r:id="rId13"/>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878"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4020792201"/>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546564418"/>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9" r:id="rId15"/>
    <p:sldLayoutId id="2147483880" r:id="rId16"/>
    <p:sldLayoutId id="2147483883" r:id="rId17"/>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5.xml"/><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4.xml"/><Relationship Id="rId6" Type="http://schemas.openxmlformats.org/officeDocument/2006/relationships/hyperlink" Target="https://devblogs.microsoft.com/dotnet/azure-active-directorys-gateway-service-is-on-net-core-3-1/" TargetMode="External"/><Relationship Id="rId5" Type="http://schemas.openxmlformats.org/officeDocument/2006/relationships/hyperlink" Target="https://devblogs.microsoft.com/dotnet/migration-of-bings-workflow-engine-to-net-5/" TargetMode="Externa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1.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59.png"/><Relationship Id="rId3" Type="http://schemas.openxmlformats.org/officeDocument/2006/relationships/image" Target="../media/image45.png"/><Relationship Id="rId7" Type="http://schemas.openxmlformats.org/officeDocument/2006/relationships/image" Target="../media/image55.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1.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46.svg"/><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55.xml"/><Relationship Id="rId4" Type="http://schemas.openxmlformats.org/officeDocument/2006/relationships/image" Target="../media/image61.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notesSlide" Target="../notesSlides/notesSlide22.xml"/><Relationship Id="rId1" Type="http://schemas.openxmlformats.org/officeDocument/2006/relationships/slideLayout" Target="../slideLayouts/slideLayout5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 Id="rId9" Type="http://schemas.openxmlformats.org/officeDocument/2006/relationships/image" Target="../media/image68.sv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6.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emf"/><Relationship Id="rId10" Type="http://schemas.openxmlformats.org/officeDocument/2006/relationships/image" Target="../media/image77.png"/><Relationship Id="rId4" Type="http://schemas.openxmlformats.org/officeDocument/2006/relationships/image" Target="../media/image71.svg"/><Relationship Id="rId9" Type="http://schemas.openxmlformats.org/officeDocument/2006/relationships/image" Target="../media/image76.sv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25.xml"/><Relationship Id="rId1" Type="http://schemas.openxmlformats.org/officeDocument/2006/relationships/slideLayout" Target="../slideLayouts/slideLayout54.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emf"/><Relationship Id="rId10" Type="http://schemas.openxmlformats.org/officeDocument/2006/relationships/image" Target="../media/image77.png"/><Relationship Id="rId4" Type="http://schemas.openxmlformats.org/officeDocument/2006/relationships/image" Target="../media/image71.svg"/><Relationship Id="rId9" Type="http://schemas.openxmlformats.org/officeDocument/2006/relationships/image" Target="../media/image76.sv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notesSlide" Target="../notesSlides/notesSlide2.xml"/><Relationship Id="rId16" Type="http://schemas.openxmlformats.org/officeDocument/2006/relationships/image" Target="../media/image24.svg"/><Relationship Id="rId1" Type="http://schemas.openxmlformats.org/officeDocument/2006/relationships/slideLayout" Target="../slideLayouts/slideLayout6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55.xml"/><Relationship Id="rId4" Type="http://schemas.openxmlformats.org/officeDocument/2006/relationships/image" Target="../media/image84.sv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69.xml"/><Relationship Id="rId4" Type="http://schemas.openxmlformats.org/officeDocument/2006/relationships/image" Target="../media/image86.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insights.stackoverflow.com/survey/2019#most-loved-dreaded-and-wanted" TargetMode="External"/><Relationship Id="rId7" Type="http://schemas.openxmlformats.org/officeDocument/2006/relationships/hyperlink" Target="https://docs.google.com/spreadsheets/d/1kAVjxNcpcwj6Al81SXzy2cgzrumz0-num-m_aT4F3hE/edit#gid=134798507" TargetMode="External"/><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hyperlink" Target="https://www.cncf.io/blog/2021/08/02/update-on-cncf-and-open-source-project-velocity-2020/" TargetMode="External"/><Relationship Id="rId5" Type="http://schemas.openxmlformats.org/officeDocument/2006/relationships/hyperlink" Target="https://insights.stackoverflow.com/survey/2021#section-most-loved-dreaded-and-wanted-other-frameworks-and-libraries" TargetMode="External"/><Relationship Id="rId4" Type="http://schemas.openxmlformats.org/officeDocument/2006/relationships/hyperlink" Target="https://insights.stackoverflow.com/survey/2020#most-loved-dreaded-and-wanted" TargetMode="External"/><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hyperlink" Target="https://www.techempower.com/benchmarks/#section=data-r20&amp;hw=ph&amp;test=plaintext" TargetMode="External"/><Relationship Id="rId7"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6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hyperlink" Target="https://www.techempower.com/benchmarks/#section=test&amp;runid=3fc99e53-f60d-428e-9937-e809880d3da2&amp;hw=ph&amp;test=fortune&amp;a=2&amp;o=e"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31.emf"/><Relationship Id="rId5" Type="http://schemas.openxmlformats.org/officeDocument/2006/relationships/image" Target="../media/image30.emf"/><Relationship Id="rId10" Type="http://schemas.openxmlformats.org/officeDocument/2006/relationships/image" Target="../media/image35.png"/><Relationship Id="rId4" Type="http://schemas.openxmlformats.org/officeDocument/2006/relationships/image" Target="../media/image7.sv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Simplified development </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952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2087973"/>
            <a:ext cx="589125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More templates, unified SDK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Hot reload via dotnet watch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support for Arm64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file EXEs for all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Do more with the CLI</a:t>
            </a:r>
            <a:endParaRPr lang="en-US" sz="3600" i="1" dirty="0"/>
          </a:p>
        </p:txBody>
      </p:sp>
      <p:cxnSp>
        <p:nvCxnSpPr>
          <p:cNvPr id="19" name="Straight Connector 18">
            <a:extLst>
              <a:ext uri="{FF2B5EF4-FFF2-40B4-BE49-F238E27FC236}">
                <a16:creationId xmlns:a16="http://schemas.microsoft.com/office/drawing/2014/main" id="{7B5153BE-7A35-462D-A8D6-23658DBC940F}"/>
              </a:ext>
            </a:extLst>
          </p:cNvPr>
          <p:cNvCxnSpPr/>
          <p:nvPr/>
        </p:nvCxnSpPr>
        <p:spPr>
          <a:xfrm>
            <a:off x="5837208" y="1851804"/>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A87EAE-BDE4-40EA-92BF-FE5023AE8F49}"/>
              </a:ext>
            </a:extLst>
          </p:cNvPr>
          <p:cNvSpPr txBox="1"/>
          <p:nvPr/>
        </p:nvSpPr>
        <p:spPr>
          <a:xfrm>
            <a:off x="604305" y="2087973"/>
            <a:ext cx="505397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7B548"/>
                </a:solidFill>
                <a:effectLst/>
                <a:uLnTx/>
                <a:uFillTx/>
                <a:latin typeface="Consolas" panose="020B0609020204030204" pitchFamily="49" charset="0"/>
                <a:ea typeface="+mn-ea"/>
                <a:cs typeface="+mn-cs"/>
              </a:rPr>
              <a:t>dotnet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new </a:t>
            </a:r>
            <a:r>
              <a:rPr kumimoji="0" lang="en-US" sz="1800" b="0" i="1"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&lt;anything&gt;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7B548"/>
                </a:solidFill>
                <a:effectLst/>
                <a:uLnTx/>
                <a:uFillTx/>
                <a:latin typeface="Consolas" panose="020B0609020204030204" pitchFamily="49" charset="0"/>
                <a:ea typeface="+mn-ea"/>
                <a:cs typeface="+mn-cs"/>
              </a:rPr>
              <a:t>dotnet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watch </a:t>
            </a:r>
            <a:r>
              <a:rPr kumimoji="0" lang="en-US" sz="1800" b="0" i="0" u="none" strike="noStrike" kern="1200" cap="none" spc="0" normalizeH="0" baseline="0" noProof="0" dirty="0">
                <a:ln>
                  <a:noFill/>
                </a:ln>
                <a:solidFill>
                  <a:srgbClr val="F7B548"/>
                </a:solidFill>
                <a:effectLst/>
                <a:uLnTx/>
                <a:uFillTx/>
                <a:latin typeface="Consolas" panose="020B0609020204030204" pitchFamily="49" charset="0"/>
                <a:ea typeface="+mn-ea"/>
                <a:cs typeface="+mn-cs"/>
              </a:rPr>
              <a:t>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7B548"/>
                </a:solidFill>
                <a:effectLst/>
                <a:uLnTx/>
                <a:uFillTx/>
                <a:latin typeface="Consolas" panose="020B0609020204030204" pitchFamily="49" charset="0"/>
                <a:ea typeface="+mn-ea"/>
                <a:cs typeface="+mn-cs"/>
              </a:rPr>
              <a:t>dotnet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build </a:t>
            </a:r>
            <a:r>
              <a:rPr kumimoji="0" lang="en-US" sz="1800" b="0" i="0" u="none" strike="noStrike" kern="1200" cap="none" spc="0" normalizeH="0" baseline="0" noProof="0" dirty="0">
                <a:ln>
                  <a:noFill/>
                </a:ln>
                <a:solidFill>
                  <a:schemeClr val="tx2">
                    <a:lumMod val="50000"/>
                  </a:schemeClr>
                </a:solidFill>
                <a:effectLst/>
                <a:uLnTx/>
                <a:uFillTx/>
                <a:latin typeface="Consolas" panose="020B0609020204030204" pitchFamily="49" charset="0"/>
                <a:ea typeface="+mn-ea"/>
                <a:cs typeface="+mn-cs"/>
              </a:rPr>
              <a:t>–a</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arm64</a:t>
            </a:r>
            <a:endParaRPr kumimoji="0" lang="en-US" sz="1800" b="0" i="1"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2731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animEffect transition="in" filter="fade">
                                      <p:cBhvr>
                                        <p:cTn id="23"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2293-B774-4455-9170-3B8862A0AA1B}"/>
              </a:ext>
            </a:extLst>
          </p:cNvPr>
          <p:cNvSpPr>
            <a:spLocks noGrp="1"/>
          </p:cNvSpPr>
          <p:nvPr>
            <p:ph type="title"/>
          </p:nvPr>
        </p:nvSpPr>
        <p:spPr/>
        <p:txBody>
          <a:bodyPr/>
          <a:lstStyle/>
          <a:p>
            <a:r>
              <a:rPr lang="en-US" dirty="0"/>
              <a:t>Hot reload everywhere</a:t>
            </a:r>
          </a:p>
        </p:txBody>
      </p:sp>
      <p:sp>
        <p:nvSpPr>
          <p:cNvPr id="3" name="Content Placeholder 2">
            <a:extLst>
              <a:ext uri="{FF2B5EF4-FFF2-40B4-BE49-F238E27FC236}">
                <a16:creationId xmlns:a16="http://schemas.microsoft.com/office/drawing/2014/main" id="{909B7881-77A5-4FA3-8008-AC79CDC792FD}"/>
              </a:ext>
            </a:extLst>
          </p:cNvPr>
          <p:cNvSpPr>
            <a:spLocks noGrp="1"/>
          </p:cNvSpPr>
          <p:nvPr>
            <p:ph idx="1"/>
          </p:nvPr>
        </p:nvSpPr>
        <p:spPr>
          <a:xfrm>
            <a:off x="6242500" y="1919706"/>
            <a:ext cx="5507006" cy="4351338"/>
          </a:xfrm>
        </p:spPr>
        <p:txBody>
          <a:bodyPr>
            <a:normAutofit/>
          </a:bodyPr>
          <a:lstStyle/>
          <a:p>
            <a:pPr marL="0" indent="0">
              <a:buNone/>
            </a:pPr>
            <a:r>
              <a:rPr lang="en-US" sz="2000" dirty="0"/>
              <a:t>Speeds up your development, no more F5</a:t>
            </a:r>
          </a:p>
          <a:p>
            <a:pPr marL="0" indent="0">
              <a:buNone/>
            </a:pPr>
            <a:endParaRPr lang="en-US" sz="2000" dirty="0"/>
          </a:p>
          <a:p>
            <a:pPr marL="0" indent="0">
              <a:buNone/>
            </a:pPr>
            <a:r>
              <a:rPr lang="en-US" sz="2000" dirty="0"/>
              <a:t>Less time restarting, more time coding</a:t>
            </a:r>
          </a:p>
          <a:p>
            <a:pPr marL="0" indent="0">
              <a:buNone/>
            </a:pPr>
            <a:endParaRPr lang="en-US" sz="2000" dirty="0"/>
          </a:p>
          <a:p>
            <a:pPr marL="0" indent="0">
              <a:buNone/>
            </a:pPr>
            <a:r>
              <a:rPr lang="en-US" sz="2000" dirty="0"/>
              <a:t>Available in CLI &amp; Visual Studio 2022</a:t>
            </a:r>
          </a:p>
          <a:p>
            <a:pPr marL="0" indent="0">
              <a:buNone/>
            </a:pPr>
            <a:endParaRPr lang="en-US" sz="2000" dirty="0"/>
          </a:p>
          <a:p>
            <a:pPr marL="0" indent="0">
              <a:buNone/>
            </a:pPr>
            <a:r>
              <a:rPr lang="en-US" sz="2000" dirty="0"/>
              <a:t>All project types, all .NET versions 4.6+</a:t>
            </a:r>
          </a:p>
          <a:p>
            <a:pPr marL="0" indent="0">
              <a:buNone/>
            </a:pPr>
            <a:endParaRPr lang="en-US" sz="2000" dirty="0"/>
          </a:p>
          <a:p>
            <a:pPr marL="0" indent="0">
              <a:buNone/>
            </a:pPr>
            <a:r>
              <a:rPr lang="en-US" sz="2000" dirty="0"/>
              <a:t>Best with .NET 6</a:t>
            </a:r>
          </a:p>
        </p:txBody>
      </p:sp>
      <p:pic>
        <p:nvPicPr>
          <p:cNvPr id="6" name="Picture 5" descr="A screenshot of a computer&#10;&#10;Description automatically generated with medium confidence">
            <a:extLst>
              <a:ext uri="{FF2B5EF4-FFF2-40B4-BE49-F238E27FC236}">
                <a16:creationId xmlns:a16="http://schemas.microsoft.com/office/drawing/2014/main" id="{1C9A6843-D184-48E2-AF63-3FA126AC08E2}"/>
              </a:ext>
            </a:extLst>
          </p:cNvPr>
          <p:cNvPicPr>
            <a:picLocks noChangeAspect="1"/>
          </p:cNvPicPr>
          <p:nvPr/>
        </p:nvPicPr>
        <p:blipFill rotWithShape="1">
          <a:blip r:embed="rId3"/>
          <a:srcRect l="196" t="-865" r="29016" b="20618"/>
          <a:stretch/>
        </p:blipFill>
        <p:spPr>
          <a:xfrm>
            <a:off x="149500" y="1931946"/>
            <a:ext cx="5507005" cy="3511608"/>
          </a:xfrm>
          <a:prstGeom prst="rect">
            <a:avLst/>
          </a:prstGeom>
        </p:spPr>
      </p:pic>
      <p:cxnSp>
        <p:nvCxnSpPr>
          <p:cNvPr id="7" name="Straight Connector 6">
            <a:extLst>
              <a:ext uri="{FF2B5EF4-FFF2-40B4-BE49-F238E27FC236}">
                <a16:creationId xmlns:a16="http://schemas.microsoft.com/office/drawing/2014/main" id="{C4ECE62F-ABA2-490B-8612-6E768364DF7E}"/>
              </a:ext>
            </a:extLst>
          </p:cNvPr>
          <p:cNvCxnSpPr>
            <a:cxnSpLocks/>
          </p:cNvCxnSpPr>
          <p:nvPr/>
        </p:nvCxnSpPr>
        <p:spPr>
          <a:xfrm>
            <a:off x="6005095" y="2069263"/>
            <a:ext cx="0" cy="32262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90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Simplify your code with C# 10</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139321"/>
          </a:xfrm>
          <a:prstGeom prst="rect">
            <a:avLst/>
          </a:prstGeom>
          <a:noFill/>
        </p:spPr>
        <p:txBody>
          <a:bodyPr wrap="square">
            <a:spAutoFit/>
          </a:bodyPr>
          <a:lstStyle/>
          <a:p>
            <a:pPr>
              <a:defRPr/>
            </a:pP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global </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using</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 Model;  </a:t>
            </a:r>
            <a:r>
              <a:rPr lang="en-US" sz="1800" dirty="0">
                <a:solidFill>
                  <a:srgbClr val="008000"/>
                </a:solidFill>
                <a:effectLst/>
                <a:latin typeface="Consolas" panose="020B0609020204030204" pitchFamily="49" charset="0"/>
                <a:ea typeface="Calibri" panose="020F0502020204030204" pitchFamily="34" charset="0"/>
              </a:rPr>
              <a:t>// Global </a:t>
            </a:r>
            <a:r>
              <a:rPr lang="en-US" sz="1800" dirty="0" err="1">
                <a:solidFill>
                  <a:srgbClr val="008000"/>
                </a:solidFill>
                <a:effectLst/>
                <a:latin typeface="Consolas" panose="020B0609020204030204" pitchFamily="49" charset="0"/>
                <a:ea typeface="Calibri" panose="020F0502020204030204" pitchFamily="34" charset="0"/>
              </a:rPr>
              <a:t>usings</a:t>
            </a:r>
            <a:r>
              <a:rPr lang="en-US" sz="1800" dirty="0">
                <a:solidFill>
                  <a:srgbClr val="008000"/>
                </a:solidFill>
                <a:effectLst/>
                <a:latin typeface="Consolas" panose="020B0609020204030204" pitchFamily="49" charset="0"/>
                <a:ea typeface="Calibri" panose="020F0502020204030204" pitchFamily="34" charset="0"/>
              </a:rPr>
              <a:t> apply to entire project</a:t>
            </a:r>
            <a:endParaRPr lang="en-US" sz="1800" dirty="0">
              <a:effectLst/>
              <a:latin typeface="Consolas" panose="020B0609020204030204" pitchFamily="49" charset="0"/>
              <a:ea typeface="Calibri" panose="020F0502020204030204" pitchFamily="34" charset="0"/>
            </a:endParaRPr>
          </a:p>
          <a:p>
            <a:pPr>
              <a:defRPr/>
            </a:pPr>
            <a:r>
              <a:rPr lang="en-US" sz="1800" dirty="0">
                <a:solidFill>
                  <a:srgbClr val="008000"/>
                </a:solidFill>
                <a:effectLst/>
                <a:latin typeface="Consolas" panose="020B0609020204030204" pitchFamily="49" charset="0"/>
                <a:ea typeface="Calibri" panose="020F0502020204030204" pitchFamily="34" charset="0"/>
              </a:rPr>
              <a:t>// using System;     // Implicit </a:t>
            </a:r>
            <a:r>
              <a:rPr lang="en-US" sz="1800" dirty="0" err="1">
                <a:solidFill>
                  <a:srgbClr val="008000"/>
                </a:solidFill>
                <a:effectLst/>
                <a:latin typeface="Consolas" panose="020B0609020204030204" pitchFamily="49" charset="0"/>
                <a:ea typeface="Calibri" panose="020F0502020204030204" pitchFamily="34" charset="0"/>
              </a:rPr>
              <a:t>usings</a:t>
            </a:r>
            <a:r>
              <a:rPr lang="en-US" sz="1800" dirty="0">
                <a:solidFill>
                  <a:srgbClr val="008000"/>
                </a:solidFill>
                <a:effectLst/>
                <a:latin typeface="Consolas" panose="020B0609020204030204" pitchFamily="49" charset="0"/>
                <a:ea typeface="Calibri" panose="020F0502020204030204" pitchFamily="34" charset="0"/>
              </a:rPr>
              <a:t> for each project type</a:t>
            </a:r>
            <a:endParaRPr lang="en-US" sz="1800" dirty="0">
              <a:effectLst/>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b="0" i="0" u="none" strike="noStrike" kern="1200" cap="none" spc="0" normalizeH="0" baseline="0" noProof="0" dirty="0">
                <a:ln>
                  <a:noFill/>
                </a:ln>
                <a:solidFill>
                  <a:srgbClr val="D4D4D4"/>
                </a:solidFill>
                <a:effectLst/>
                <a:uLnTx/>
                <a:uFillTx/>
                <a:latin typeface="Consolas" panose="020B0609020204030204" pitchFamily="49" charset="0"/>
              </a:rPr>
            </a:b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namespace</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 Model;     </a:t>
            </a:r>
            <a:r>
              <a:rPr lang="en-US" sz="1800" dirty="0">
                <a:solidFill>
                  <a:srgbClr val="008000"/>
                </a:solidFill>
                <a:effectLst/>
                <a:latin typeface="Consolas" panose="020B0609020204030204" pitchFamily="49" charset="0"/>
                <a:ea typeface="Calibri" panose="020F0502020204030204" pitchFamily="34" charset="0"/>
              </a:rPr>
              <a:t>// File-scope namespace, no indentation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D4D4D4"/>
              </a:solidFill>
              <a:latin typeface="Consolas" panose="020B0609020204030204" pitchFamily="49" charset="0"/>
            </a:endParaRPr>
          </a:p>
          <a:p>
            <a:pPr>
              <a:defRPr/>
            </a:pPr>
            <a:r>
              <a:rPr lang="en-US" sz="1800" dirty="0">
                <a:solidFill>
                  <a:srgbClr val="008000"/>
                </a:solidFill>
                <a:effectLst/>
                <a:latin typeface="Consolas" panose="020B0609020204030204" pitchFamily="49" charset="0"/>
                <a:ea typeface="Calibri" panose="020F0502020204030204" pitchFamily="34" charset="0"/>
              </a:rPr>
              <a:t>// Records can be structs as well as classes</a:t>
            </a:r>
            <a:endParaRPr lang="en-US" sz="1800" dirty="0">
              <a:effectLst/>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69CD6"/>
                </a:solidFill>
                <a:latin typeface="Consolas" panose="020B0609020204030204" pitchFamily="49" charset="0"/>
              </a:rPr>
              <a:t>p</a:t>
            </a:r>
            <a:r>
              <a:rPr kumimoji="0" lang="en-US" b="0" i="0" u="none" strike="noStrike" kern="1200" cap="none" spc="0" normalizeH="0" baseline="0" noProof="0" dirty="0" err="1">
                <a:ln>
                  <a:noFill/>
                </a:ln>
                <a:solidFill>
                  <a:srgbClr val="569CD6"/>
                </a:solidFill>
                <a:effectLst/>
                <a:uLnTx/>
                <a:uFillTx/>
                <a:latin typeface="Consolas" panose="020B0609020204030204" pitchFamily="49" charset="0"/>
              </a:rPr>
              <a:t>ublic</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record struct</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 Order(Customer </a:t>
            </a:r>
            <a:r>
              <a:rPr kumimoji="0" lang="en-US" b="0" i="0" u="none" strike="noStrike" kern="1200" cap="none" spc="0" normalizeH="0" baseline="0" noProof="0" dirty="0" err="1">
                <a:ln>
                  <a:noFill/>
                </a:ln>
                <a:solidFill>
                  <a:srgbClr val="D4D4D4"/>
                </a:solidFill>
                <a:effectLst/>
                <a:uLnTx/>
                <a:uFillTx/>
                <a:latin typeface="Consolas" panose="020B0609020204030204" pitchFamily="49" charset="0"/>
              </a:rPr>
              <a:t>Customer</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 </a:t>
            </a:r>
            <a:r>
              <a:rPr lang="en-US" dirty="0">
                <a:solidFill>
                  <a:srgbClr val="569CD6"/>
                </a:solidFill>
                <a:latin typeface="Consolas" panose="020B0609020204030204" pitchFamily="49" charset="0"/>
              </a:rPr>
              <a:t>string</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Kind, </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int </a:t>
            </a:r>
            <a:r>
              <a:rPr lang="en-US" dirty="0">
                <a:solidFill>
                  <a:srgbClr val="D4D4D4"/>
                </a:solidFill>
                <a:latin typeface="Consolas" panose="020B0609020204030204" pitchFamily="49" charset="0"/>
              </a:rPr>
              <a:t>I</a:t>
            </a:r>
            <a:r>
              <a:rPr kumimoji="0" lang="en-US" b="0" i="0" u="none" strike="noStrike" kern="1200" cap="none" spc="0" normalizeH="0" baseline="0" noProof="0" dirty="0" err="1">
                <a:ln>
                  <a:noFill/>
                </a:ln>
                <a:solidFill>
                  <a:srgbClr val="D4D4D4"/>
                </a:solidFill>
                <a:effectLst/>
                <a:uLnTx/>
                <a:uFillTx/>
                <a:latin typeface="Consolas" panose="020B0609020204030204" pitchFamily="49" charset="0"/>
              </a:rPr>
              <a:t>tems</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a:t>
            </a:r>
          </a:p>
          <a:p>
            <a:pPr>
              <a:defRPr/>
            </a:pPr>
            <a:r>
              <a:rPr lang="en-US" dirty="0">
                <a:solidFill>
                  <a:srgbClr val="569CD6"/>
                </a:solidFill>
                <a:latin typeface="Consolas" panose="020B0609020204030204" pitchFamily="49" charset="0"/>
              </a:rPr>
              <a:t>p</a:t>
            </a:r>
            <a:r>
              <a:rPr kumimoji="0" lang="en-US" b="0" i="0" u="none" strike="noStrike" kern="1200" cap="none" spc="0" normalizeH="0" baseline="0" noProof="0" dirty="0" err="1">
                <a:ln>
                  <a:noFill/>
                </a:ln>
                <a:solidFill>
                  <a:srgbClr val="569CD6"/>
                </a:solidFill>
                <a:effectLst/>
                <a:uLnTx/>
                <a:uFillTx/>
                <a:latin typeface="Consolas" panose="020B0609020204030204" pitchFamily="49" charset="0"/>
              </a:rPr>
              <a:t>ublic</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record class</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 Customer(</a:t>
            </a:r>
            <a:r>
              <a:rPr lang="en-US" dirty="0">
                <a:solidFill>
                  <a:srgbClr val="569CD6"/>
                </a:solidFill>
                <a:latin typeface="Consolas" panose="020B0609020204030204" pitchFamily="49" charset="0"/>
              </a:rPr>
              <a:t>string</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Name, </a:t>
            </a:r>
            <a:r>
              <a:rPr lang="en-US" dirty="0">
                <a:solidFill>
                  <a:srgbClr val="569CD6"/>
                </a:solidFill>
                <a:latin typeface="Consolas" panose="020B0609020204030204" pitchFamily="49" charset="0"/>
              </a:rPr>
              <a:t>string</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D4D4D4"/>
              </a:solidFill>
              <a:latin typeface="Consolas" panose="020B0609020204030204" pitchFamily="49" charset="0"/>
            </a:endParaRPr>
          </a:p>
          <a:p>
            <a:pPr>
              <a:defRPr/>
            </a:pPr>
            <a:r>
              <a:rPr lang="en-US" sz="1800" dirty="0">
                <a:solidFill>
                  <a:srgbClr val="008000"/>
                </a:solidFill>
                <a:effectLst/>
                <a:latin typeface="Consolas" panose="020B0609020204030204" pitchFamily="49" charset="0"/>
                <a:ea typeface="Calibri" panose="020F0502020204030204" pitchFamily="34" charset="0"/>
              </a:rPr>
              <a:t>// Lambdas have types</a:t>
            </a:r>
            <a:endParaRPr lang="en-US" sz="1800" dirty="0">
              <a:effectLst/>
              <a:latin typeface="Consolas" panose="020B0609020204030204" pitchFamily="49" charset="0"/>
              <a:ea typeface="Calibri" panose="020F0502020204030204" pitchFamily="34" charset="0"/>
            </a:endParaRPr>
          </a:p>
          <a:p>
            <a:pPr>
              <a:defRPr/>
            </a:pP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var parse = (</a:t>
            </a:r>
            <a:r>
              <a:rPr lang="en-US" dirty="0">
                <a:solidFill>
                  <a:srgbClr val="569CD6"/>
                </a:solidFill>
                <a:latin typeface="Consolas" panose="020B0609020204030204" pitchFamily="49" charset="0"/>
              </a:rPr>
              <a:t>string</a:t>
            </a:r>
            <a:r>
              <a:rPr kumimoji="0" lang="en-US" b="0" i="0" u="none" strike="noStrike" kern="1200" cap="none" spc="0" normalizeH="0" baseline="0" noProof="0" dirty="0">
                <a:ln>
                  <a:noFill/>
                </a:ln>
                <a:solidFill>
                  <a:srgbClr val="569CD6"/>
                </a:solidFill>
                <a:effectLst/>
                <a:uLnTx/>
                <a:uFillTx/>
                <a:latin typeface="Consolas" panose="020B0609020204030204" pitchFamily="49" charset="0"/>
              </a:rPr>
              <a:t> </a:t>
            </a:r>
            <a:r>
              <a:rPr kumimoji="0" lang="en-US" b="0" i="0" u="none" strike="noStrike" kern="1200" cap="none" spc="0" normalizeH="0" baseline="0" noProof="0" dirty="0">
                <a:ln>
                  <a:noFill/>
                </a:ln>
                <a:solidFill>
                  <a:srgbClr val="D4D4D4"/>
                </a:solidFill>
                <a:effectLst/>
                <a:uLnTx/>
                <a:uFillTx/>
                <a:latin typeface="Consolas" panose="020B0609020204030204" pitchFamily="49" charset="0"/>
              </a:rPr>
              <a:t>s) =&gt; </a:t>
            </a:r>
            <a:r>
              <a:rPr lang="en-US" dirty="0" err="1">
                <a:solidFill>
                  <a:srgbClr val="569CD6"/>
                </a:solidFill>
                <a:latin typeface="Consolas" panose="020B0609020204030204" pitchFamily="49" charset="0"/>
              </a:rPr>
              <a:t>int</a:t>
            </a:r>
            <a:r>
              <a:rPr lang="en-US" dirty="0" err="1">
                <a:solidFill>
                  <a:srgbClr val="D4D4D4"/>
                </a:solidFill>
                <a:latin typeface="Consolas" panose="020B0609020204030204" pitchFamily="49" charset="0"/>
              </a:rPr>
              <a:t>.Parse</a:t>
            </a:r>
            <a:r>
              <a:rPr lang="en-US" dirty="0">
                <a:solidFill>
                  <a:srgbClr val="D4D4D4"/>
                </a:solidFill>
                <a:latin typeface="Consolas" panose="020B0609020204030204" pitchFamily="49" charset="0"/>
              </a:rPr>
              <a:t>(s); </a:t>
            </a:r>
            <a:r>
              <a:rPr lang="en-US" sz="1800" dirty="0">
                <a:solidFill>
                  <a:srgbClr val="008000"/>
                </a:solidFill>
                <a:effectLst/>
                <a:latin typeface="Consolas" panose="020B0609020204030204" pitchFamily="49" charset="0"/>
                <a:ea typeface="Calibri" panose="020F0502020204030204" pitchFamily="34" charset="0"/>
              </a:rPr>
              <a:t>// </a:t>
            </a:r>
            <a:r>
              <a:rPr lang="en-US" sz="1800" dirty="0" err="1">
                <a:solidFill>
                  <a:srgbClr val="008000"/>
                </a:solidFill>
                <a:effectLst/>
                <a:latin typeface="Consolas" panose="020B0609020204030204" pitchFamily="49" charset="0"/>
                <a:ea typeface="Calibri" panose="020F0502020204030204" pitchFamily="34" charset="0"/>
              </a:rPr>
              <a:t>Func</a:t>
            </a:r>
            <a:r>
              <a:rPr lang="en-US" sz="1800" dirty="0">
                <a:solidFill>
                  <a:srgbClr val="008000"/>
                </a:solidFill>
                <a:effectLst/>
                <a:latin typeface="Consolas" panose="020B0609020204030204" pitchFamily="49" charset="0"/>
                <a:ea typeface="Calibri" panose="020F0502020204030204" pitchFamily="34" charset="0"/>
              </a:rPr>
              <a:t>&lt;string, int&gt;</a:t>
            </a:r>
            <a:endParaRPr kumimoji="0" lang="en-US" b="0" i="0" u="none" strike="noStrike" kern="1200" cap="none" spc="0" normalizeH="0" baseline="0" noProof="0" dirty="0">
              <a:ln>
                <a:noFill/>
              </a:ln>
              <a:solidFill>
                <a:srgbClr val="D4D4D4"/>
              </a:solidFill>
              <a:effectLst/>
              <a:uLnTx/>
              <a:uFillTx/>
              <a:latin typeface="Consolas" panose="020B0609020204030204" pitchFamily="49" charset="0"/>
            </a:endParaRPr>
          </a:p>
        </p:txBody>
      </p:sp>
    </p:spTree>
    <p:extLst>
      <p:ext uri="{BB962C8B-B14F-4D97-AF65-F5344CB8AC3E}">
        <p14:creationId xmlns:p14="http://schemas.microsoft.com/office/powerpoint/2010/main" val="221719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2087973"/>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Lightweight, single-file, cloud native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Low ceremony, top-level C#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Easy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Path to MVC</a:t>
            </a: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Minimal APIs for cloud native apps </a:t>
            </a:r>
            <a:endParaRPr lang="en-US" sz="3600" i="1" dirty="0"/>
          </a:p>
        </p:txBody>
      </p:sp>
      <p:sp>
        <p:nvSpPr>
          <p:cNvPr id="7" name="TextBox 6">
            <a:extLst>
              <a:ext uri="{FF2B5EF4-FFF2-40B4-BE49-F238E27FC236}">
                <a16:creationId xmlns:a16="http://schemas.microsoft.com/office/drawing/2014/main" id="{3BE1A853-6FF8-48DA-BFF3-18D590EC91EE}"/>
              </a:ext>
            </a:extLst>
          </p:cNvPr>
          <p:cNvSpPr txBox="1"/>
          <p:nvPr/>
        </p:nvSpPr>
        <p:spPr>
          <a:xfrm>
            <a:off x="540531" y="2472693"/>
            <a:ext cx="507377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var</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app = </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WebApplication.Create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args</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app.MapGet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=&gt;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"Hello World!"</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app</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Run();</a:t>
            </a:r>
          </a:p>
        </p:txBody>
      </p:sp>
      <p:cxnSp>
        <p:nvCxnSpPr>
          <p:cNvPr id="19" name="Straight Connector 18">
            <a:extLst>
              <a:ext uri="{FF2B5EF4-FFF2-40B4-BE49-F238E27FC236}">
                <a16:creationId xmlns:a16="http://schemas.microsoft.com/office/drawing/2014/main" id="{7B5153BE-7A35-462D-A8D6-23658DBC940F}"/>
              </a:ext>
            </a:extLst>
          </p:cNvPr>
          <p:cNvCxnSpPr/>
          <p:nvPr/>
        </p:nvCxnSpPr>
        <p:spPr>
          <a:xfrm>
            <a:off x="5837208" y="1815860"/>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827914-4DB6-493B-A887-55B1C2BDE364}"/>
              </a:ext>
            </a:extLst>
          </p:cNvPr>
          <p:cNvSpPr txBox="1"/>
          <p:nvPr/>
        </p:nvSpPr>
        <p:spPr>
          <a:xfrm>
            <a:off x="2085150" y="6071712"/>
            <a:ext cx="789622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Minimal code for minimal apps</a:t>
            </a:r>
          </a:p>
        </p:txBody>
      </p:sp>
    </p:spTree>
    <p:extLst>
      <p:ext uri="{BB962C8B-B14F-4D97-AF65-F5344CB8AC3E}">
        <p14:creationId xmlns:p14="http://schemas.microsoft.com/office/powerpoint/2010/main" val="415449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7"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6EC1-641A-4F25-8EFC-8E3880F778D1}"/>
              </a:ext>
            </a:extLst>
          </p:cNvPr>
          <p:cNvSpPr>
            <a:spLocks noGrp="1"/>
          </p:cNvSpPr>
          <p:nvPr>
            <p:ph type="title"/>
          </p:nvPr>
        </p:nvSpPr>
        <p:spPr/>
        <p:txBody>
          <a:bodyPr/>
          <a:lstStyle/>
          <a:p>
            <a:r>
              <a:rPr lang="en-US" dirty="0"/>
              <a:t>Demo – </a:t>
            </a:r>
            <a:br>
              <a:rPr lang="en-US" dirty="0"/>
            </a:br>
            <a:r>
              <a:rPr lang="en-US" dirty="0"/>
              <a:t>Simplified development</a:t>
            </a:r>
          </a:p>
        </p:txBody>
      </p:sp>
      <p:sp>
        <p:nvSpPr>
          <p:cNvPr id="3" name="Text Placeholder 2">
            <a:extLst>
              <a:ext uri="{FF2B5EF4-FFF2-40B4-BE49-F238E27FC236}">
                <a16:creationId xmlns:a16="http://schemas.microsoft.com/office/drawing/2014/main" id="{0D17C069-15DD-495A-B574-7DF3F1408571}"/>
              </a:ext>
            </a:extLst>
          </p:cNvPr>
          <p:cNvSpPr>
            <a:spLocks noGrp="1"/>
          </p:cNvSpPr>
          <p:nvPr>
            <p:ph type="body" idx="1"/>
          </p:nvPr>
        </p:nvSpPr>
        <p:spPr/>
        <p:txBody>
          <a:bodyPr/>
          <a:lstStyle/>
          <a:p>
            <a:r>
              <a:rPr kumimoji="0" lang="it-IT" sz="2400" b="0" i="0" u="none" strike="noStrike" kern="1200" cap="none" spc="0" normalizeH="0" baseline="0" noProof="0" dirty="0">
                <a:ln>
                  <a:noFill/>
                </a:ln>
                <a:solidFill>
                  <a:srgbClr val="FFFFFF"/>
                </a:solidFill>
                <a:effectLst/>
                <a:uLnTx/>
                <a:uFillTx/>
                <a:latin typeface="Segoe UI"/>
                <a:ea typeface="+mn-ea"/>
                <a:cs typeface="+mn-cs"/>
              </a:rPr>
              <a:t>Console CLI, Minimal APIs, C# 10</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endParaRPr lang="en-US" dirty="0"/>
          </a:p>
        </p:txBody>
      </p:sp>
      <p:grpSp>
        <p:nvGrpSpPr>
          <p:cNvPr id="8" name="Group 7">
            <a:extLst>
              <a:ext uri="{FF2B5EF4-FFF2-40B4-BE49-F238E27FC236}">
                <a16:creationId xmlns:a16="http://schemas.microsoft.com/office/drawing/2014/main" id="{92A55808-BF7E-4A06-AD1F-8564006021AF}"/>
              </a:ext>
            </a:extLst>
          </p:cNvPr>
          <p:cNvGrpSpPr/>
          <p:nvPr/>
        </p:nvGrpSpPr>
        <p:grpSpPr>
          <a:xfrm>
            <a:off x="8761601" y="2032000"/>
            <a:ext cx="2362200" cy="2794000"/>
            <a:chOff x="9038219" y="414190"/>
            <a:chExt cx="2362200" cy="2794000"/>
          </a:xfrm>
        </p:grpSpPr>
        <p:pic>
          <p:nvPicPr>
            <p:cNvPr id="6" name="Graphic 5">
              <a:extLst>
                <a:ext uri="{FF2B5EF4-FFF2-40B4-BE49-F238E27FC236}">
                  <a16:creationId xmlns:a16="http://schemas.microsoft.com/office/drawing/2014/main" id="{CA304327-4E53-46EB-AF7E-5AD974224F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8219" y="414190"/>
              <a:ext cx="2362200" cy="2794000"/>
            </a:xfrm>
            <a:prstGeom prst="rect">
              <a:avLst/>
            </a:prstGeom>
          </p:spPr>
        </p:pic>
        <p:sp>
          <p:nvSpPr>
            <p:cNvPr id="7" name="Rectangle 6">
              <a:extLst>
                <a:ext uri="{FF2B5EF4-FFF2-40B4-BE49-F238E27FC236}">
                  <a16:creationId xmlns:a16="http://schemas.microsoft.com/office/drawing/2014/main" id="{279BF996-151E-4454-AAFC-E06BF9551FB6}"/>
                </a:ext>
              </a:extLst>
            </p:cNvPr>
            <p:cNvSpPr/>
            <p:nvPr/>
          </p:nvSpPr>
          <p:spPr bwMode="auto">
            <a:xfrm>
              <a:off x="9820398" y="2430827"/>
              <a:ext cx="266937" cy="23853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highlight>
                  <a:srgbClr val="000000"/>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21815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F91AFA47-D79E-41A2-A9D0-D38098CDA0F3}"/>
              </a:ext>
            </a:extLst>
          </p:cNvPr>
          <p:cNvPicPr>
            <a:picLocks noChangeAspect="1"/>
          </p:cNvPicPr>
          <p:nvPr/>
        </p:nvPicPr>
        <p:blipFill>
          <a:blip r:embed="rId3"/>
          <a:stretch>
            <a:fillRect/>
          </a:stretch>
        </p:blipFill>
        <p:spPr>
          <a:xfrm>
            <a:off x="-1" y="0"/>
            <a:ext cx="12354423" cy="6858000"/>
          </a:xfrm>
          <a:prstGeom prst="rect">
            <a:avLst/>
          </a:prstGeom>
        </p:spPr>
      </p:pic>
    </p:spTree>
    <p:extLst>
      <p:ext uri="{BB962C8B-B14F-4D97-AF65-F5344CB8AC3E}">
        <p14:creationId xmlns:p14="http://schemas.microsoft.com/office/powerpoint/2010/main" val="980232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Cloud development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138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D4C2CC71-FF5C-4EAC-8575-62D41FD0C196}"/>
              </a:ext>
            </a:extLst>
          </p:cNvPr>
          <p:cNvSpPr txBox="1">
            <a:spLocks noGrp="1"/>
          </p:cNvSpPr>
          <p:nvPr>
            <p:ph type="title"/>
          </p:nvPr>
        </p:nvSpPr>
        <p:spPr>
          <a:xfrm>
            <a:off x="838200" y="365125"/>
            <a:ext cx="1051560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4000" dirty="0">
                <a:gradFill>
                  <a:gsLst>
                    <a:gs pos="0">
                      <a:srgbClr val="FFFFFF"/>
                    </a:gs>
                    <a:gs pos="100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Common App Patterns</a:t>
            </a:r>
            <a:endParaRPr kumimoji="0" lang="en-US" sz="5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0EFF1FCF-7544-AC45-A50A-FBFB988402DF}"/>
              </a:ext>
            </a:extLst>
          </p:cNvPr>
          <p:cNvSpPr txBox="1"/>
          <p:nvPr/>
        </p:nvSpPr>
        <p:spPr>
          <a:xfrm>
            <a:off x="382254" y="1369696"/>
            <a:ext cx="4933709" cy="276999"/>
          </a:xfrm>
          <a:prstGeom prst="rect">
            <a:avLst/>
          </a:prstGeom>
          <a:noFill/>
        </p:spPr>
        <p:txBody>
          <a:bodyPr wrap="square" lIns="0" tIns="0" rIns="0" bIns="0" rtlCol="0" anchor="t">
            <a:spAutoFit/>
          </a:bodyPr>
          <a:lstStyle/>
          <a:p>
            <a:pPr algn="ctr" defTabSz="914400">
              <a:spcBef>
                <a:spcPts val="1800"/>
              </a:spcBef>
              <a:defRPr/>
            </a:pPr>
            <a:r>
              <a:rPr lang="en-US" sz="1800" dirty="0">
                <a:ln w="3175">
                  <a:noFill/>
                </a:ln>
                <a:solidFill>
                  <a:schemeClr val="accent2">
                    <a:lumMod val="90000"/>
                  </a:schemeClr>
                </a:solidFill>
                <a:latin typeface="Open Sans" panose="020B0606030504020204" pitchFamily="34" charset="0"/>
                <a:ea typeface="Open Sans" panose="020B0606030504020204" pitchFamily="34" charset="0"/>
                <a:cs typeface="Open Sans" panose="020B0606030504020204" pitchFamily="34" charset="0"/>
              </a:rPr>
              <a:t>N-tier (scalable web apps)</a:t>
            </a:r>
          </a:p>
        </p:txBody>
      </p:sp>
      <p:grpSp>
        <p:nvGrpSpPr>
          <p:cNvPr id="2" name="Group 1">
            <a:extLst>
              <a:ext uri="{FF2B5EF4-FFF2-40B4-BE49-F238E27FC236}">
                <a16:creationId xmlns:a16="http://schemas.microsoft.com/office/drawing/2014/main" id="{25447D3D-6570-4858-928E-D0A88FC9EAD4}"/>
              </a:ext>
            </a:extLst>
          </p:cNvPr>
          <p:cNvGrpSpPr/>
          <p:nvPr/>
        </p:nvGrpSpPr>
        <p:grpSpPr>
          <a:xfrm>
            <a:off x="136470" y="2800865"/>
            <a:ext cx="5378937" cy="1877065"/>
            <a:chOff x="136470" y="2800865"/>
            <a:chExt cx="5378937" cy="1877065"/>
          </a:xfrm>
        </p:grpSpPr>
        <p:pic>
          <p:nvPicPr>
            <p:cNvPr id="15" name="Graphic 14" descr="App Service">
              <a:extLst>
                <a:ext uri="{FF2B5EF4-FFF2-40B4-BE49-F238E27FC236}">
                  <a16:creationId xmlns:a16="http://schemas.microsoft.com/office/drawing/2014/main" id="{96AAAEAF-1E73-C647-BF9A-9D772A380E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405" y="3367728"/>
              <a:ext cx="491162" cy="491162"/>
            </a:xfrm>
            <a:prstGeom prst="rect">
              <a:avLst/>
            </a:prstGeom>
          </p:spPr>
        </p:pic>
        <p:sp>
          <p:nvSpPr>
            <p:cNvPr id="16" name="Rectangle 15">
              <a:extLst>
                <a:ext uri="{FF2B5EF4-FFF2-40B4-BE49-F238E27FC236}">
                  <a16:creationId xmlns:a16="http://schemas.microsoft.com/office/drawing/2014/main" id="{AB5FD60C-3F18-D04F-BA31-D56602ADDB85}"/>
                </a:ext>
              </a:extLst>
            </p:cNvPr>
            <p:cNvSpPr/>
            <p:nvPr/>
          </p:nvSpPr>
          <p:spPr bwMode="auto">
            <a:xfrm>
              <a:off x="136470" y="3843634"/>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Front</a:t>
              </a:r>
              <a:r>
                <a:rPr kumimoji="0" lang="en-US" sz="1800" b="0" i="0" u="none" strike="noStrike" kern="1200" cap="none" spc="0" normalizeH="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end</a:t>
              </a:r>
              <a:endPar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D940FBB5-1513-4442-8CA4-28707E34EE7D}"/>
                </a:ext>
              </a:extLst>
            </p:cNvPr>
            <p:cNvSpPr txBox="1"/>
            <p:nvPr/>
          </p:nvSpPr>
          <p:spPr>
            <a:xfrm>
              <a:off x="661290" y="4244523"/>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B9B8156C-EC93-AF4F-987D-0E099DF326DF}"/>
                </a:ext>
              </a:extLst>
            </p:cNvPr>
            <p:cNvSpPr txBox="1"/>
            <p:nvPr/>
          </p:nvSpPr>
          <p:spPr>
            <a:xfrm>
              <a:off x="1590802" y="4370153"/>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F03CD238-D811-B54D-877E-639B21778E71}"/>
                </a:ext>
              </a:extLst>
            </p:cNvPr>
            <p:cNvSpPr txBox="1"/>
            <p:nvPr/>
          </p:nvSpPr>
          <p:spPr>
            <a:xfrm>
              <a:off x="4431957" y="2800865"/>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pic>
          <p:nvPicPr>
            <p:cNvPr id="8" name="Graphic 7">
              <a:extLst>
                <a:ext uri="{FF2B5EF4-FFF2-40B4-BE49-F238E27FC236}">
                  <a16:creationId xmlns:a16="http://schemas.microsoft.com/office/drawing/2014/main" id="{4A228060-CA84-E047-9EF7-813F5A11FF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310" y="3397400"/>
              <a:ext cx="491162" cy="491159"/>
            </a:xfrm>
            <a:prstGeom prst="rect">
              <a:avLst/>
            </a:prstGeom>
          </p:spPr>
        </p:pic>
        <p:pic>
          <p:nvPicPr>
            <p:cNvPr id="22" name="Graphic 21" descr="App Service">
              <a:extLst>
                <a:ext uri="{FF2B5EF4-FFF2-40B4-BE49-F238E27FC236}">
                  <a16:creationId xmlns:a16="http://schemas.microsoft.com/office/drawing/2014/main" id="{6DC413D8-ABDB-B641-8ECD-DE98E6D8BD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3528" y="3397400"/>
              <a:ext cx="491162" cy="491162"/>
            </a:xfrm>
            <a:prstGeom prst="rect">
              <a:avLst/>
            </a:prstGeom>
          </p:spPr>
        </p:pic>
        <p:sp>
          <p:nvSpPr>
            <p:cNvPr id="23" name="Rectangle 22">
              <a:extLst>
                <a:ext uri="{FF2B5EF4-FFF2-40B4-BE49-F238E27FC236}">
                  <a16:creationId xmlns:a16="http://schemas.microsoft.com/office/drawing/2014/main" id="{3B5C9B27-A446-9A4A-8FD9-FCBFBD41E33D}"/>
                </a:ext>
              </a:extLst>
            </p:cNvPr>
            <p:cNvSpPr/>
            <p:nvPr/>
          </p:nvSpPr>
          <p:spPr bwMode="auto">
            <a:xfrm>
              <a:off x="2158841" y="3858890"/>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Backend</a:t>
              </a:r>
            </a:p>
          </p:txBody>
        </p:sp>
        <p:sp>
          <p:nvSpPr>
            <p:cNvPr id="27" name="Rectangle 26">
              <a:extLst>
                <a:ext uri="{FF2B5EF4-FFF2-40B4-BE49-F238E27FC236}">
                  <a16:creationId xmlns:a16="http://schemas.microsoft.com/office/drawing/2014/main" id="{B0E5A2AA-B167-2F4C-AA69-9F72C0E3B1EC}"/>
                </a:ext>
              </a:extLst>
            </p:cNvPr>
            <p:cNvSpPr/>
            <p:nvPr/>
          </p:nvSpPr>
          <p:spPr bwMode="auto">
            <a:xfrm>
              <a:off x="4116375" y="3888559"/>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Data</a:t>
              </a:r>
            </a:p>
          </p:txBody>
        </p:sp>
        <p:cxnSp>
          <p:nvCxnSpPr>
            <p:cNvPr id="29" name="Straight Arrow Connector 28">
              <a:extLst>
                <a:ext uri="{FF2B5EF4-FFF2-40B4-BE49-F238E27FC236}">
                  <a16:creationId xmlns:a16="http://schemas.microsoft.com/office/drawing/2014/main" id="{29FFA7FD-46D6-E84E-BC9E-11CFC991C120}"/>
                </a:ext>
              </a:extLst>
            </p:cNvPr>
            <p:cNvCxnSpPr>
              <a:cxnSpLocks/>
            </p:cNvCxnSpPr>
            <p:nvPr/>
          </p:nvCxnSpPr>
          <p:spPr>
            <a:xfrm>
              <a:off x="1402696" y="3634600"/>
              <a:ext cx="87093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831DD1-BD4C-B04A-8C6B-F9CDEE90CC86}"/>
                </a:ext>
              </a:extLst>
            </p:cNvPr>
            <p:cNvCxnSpPr>
              <a:cxnSpLocks/>
            </p:cNvCxnSpPr>
            <p:nvPr/>
          </p:nvCxnSpPr>
          <p:spPr>
            <a:xfrm>
              <a:off x="3449799" y="3634600"/>
              <a:ext cx="87093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2A62C703-B4DC-4247-AE0F-6C174294B4A9}"/>
              </a:ext>
            </a:extLst>
          </p:cNvPr>
          <p:cNvCxnSpPr>
            <a:cxnSpLocks/>
          </p:cNvCxnSpPr>
          <p:nvPr/>
        </p:nvCxnSpPr>
        <p:spPr>
          <a:xfrm>
            <a:off x="5879987" y="2223372"/>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81FAB5-09F9-4154-B779-CB05A6749225}"/>
              </a:ext>
            </a:extLst>
          </p:cNvPr>
          <p:cNvSpPr txBox="1"/>
          <p:nvPr/>
        </p:nvSpPr>
        <p:spPr>
          <a:xfrm>
            <a:off x="12718266" y="6305387"/>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a:extLst>
              <a:ext uri="{FF2B5EF4-FFF2-40B4-BE49-F238E27FC236}">
                <a16:creationId xmlns:a16="http://schemas.microsoft.com/office/drawing/2014/main" id="{13266899-EB3D-4A24-AD64-69E05D906F6E}"/>
              </a:ext>
            </a:extLst>
          </p:cNvPr>
          <p:cNvSpPr txBox="1"/>
          <p:nvPr/>
        </p:nvSpPr>
        <p:spPr>
          <a:xfrm>
            <a:off x="6565410" y="1369696"/>
            <a:ext cx="4933709" cy="276999"/>
          </a:xfrm>
          <a:prstGeom prst="rect">
            <a:avLst/>
          </a:prstGeom>
          <a:noFill/>
        </p:spPr>
        <p:txBody>
          <a:bodyPr wrap="square" lIns="0" tIns="0" rIns="0" bIns="0" rtlCol="0" anchor="t">
            <a:spAutoFit/>
          </a:bodyPr>
          <a:lstStyle/>
          <a:p>
            <a:pPr algn="ctr" defTabSz="914400">
              <a:spcBef>
                <a:spcPts val="1800"/>
              </a:spcBef>
              <a:defRPr/>
            </a:pPr>
            <a:r>
              <a:rPr lang="en-US" sz="1800" dirty="0">
                <a:ln w="3175">
                  <a:noFill/>
                </a:ln>
                <a:solidFill>
                  <a:schemeClr val="accent2">
                    <a:lumMod val="90000"/>
                  </a:schemeClr>
                </a:solidFill>
                <a:latin typeface="Open Sans" panose="020B0606030504020204" pitchFamily="34" charset="0"/>
                <a:ea typeface="Open Sans" panose="020B0606030504020204" pitchFamily="34" charset="0"/>
                <a:cs typeface="Open Sans" panose="020B0606030504020204" pitchFamily="34" charset="0"/>
              </a:rPr>
              <a:t>Microservices</a:t>
            </a:r>
          </a:p>
        </p:txBody>
      </p:sp>
      <p:grpSp>
        <p:nvGrpSpPr>
          <p:cNvPr id="4" name="Group 3">
            <a:extLst>
              <a:ext uri="{FF2B5EF4-FFF2-40B4-BE49-F238E27FC236}">
                <a16:creationId xmlns:a16="http://schemas.microsoft.com/office/drawing/2014/main" id="{39878495-C626-4E20-938B-E81583594B24}"/>
              </a:ext>
            </a:extLst>
          </p:cNvPr>
          <p:cNvGrpSpPr/>
          <p:nvPr/>
        </p:nvGrpSpPr>
        <p:grpSpPr>
          <a:xfrm>
            <a:off x="6416729" y="1854538"/>
            <a:ext cx="5363444" cy="5003462"/>
            <a:chOff x="6416729" y="1854538"/>
            <a:chExt cx="5363444" cy="5003462"/>
          </a:xfrm>
        </p:grpSpPr>
        <p:sp>
          <p:nvSpPr>
            <p:cNvPr id="3" name="TextBox 2">
              <a:extLst>
                <a:ext uri="{FF2B5EF4-FFF2-40B4-BE49-F238E27FC236}">
                  <a16:creationId xmlns:a16="http://schemas.microsoft.com/office/drawing/2014/main" id="{CAE96381-8655-1447-BB1B-16F08034EDE9}"/>
                </a:ext>
              </a:extLst>
            </p:cNvPr>
            <p:cNvSpPr txBox="1"/>
            <p:nvPr/>
          </p:nvSpPr>
          <p:spPr>
            <a:xfrm>
              <a:off x="11780108" y="6079524"/>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pic>
          <p:nvPicPr>
            <p:cNvPr id="19" name="Graphic 18" descr="App Service">
              <a:extLst>
                <a:ext uri="{FF2B5EF4-FFF2-40B4-BE49-F238E27FC236}">
                  <a16:creationId xmlns:a16="http://schemas.microsoft.com/office/drawing/2014/main" id="{308A16B2-4A66-4047-BFE8-97491297F4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0611" y="1854538"/>
              <a:ext cx="491162" cy="491162"/>
            </a:xfrm>
            <a:prstGeom prst="rect">
              <a:avLst/>
            </a:prstGeom>
          </p:spPr>
        </p:pic>
        <p:sp>
          <p:nvSpPr>
            <p:cNvPr id="20" name="Rectangle 19">
              <a:extLst>
                <a:ext uri="{FF2B5EF4-FFF2-40B4-BE49-F238E27FC236}">
                  <a16:creationId xmlns:a16="http://schemas.microsoft.com/office/drawing/2014/main" id="{B5FDC5F7-0887-4CFB-9379-40690C5BC1CB}"/>
                </a:ext>
              </a:extLst>
            </p:cNvPr>
            <p:cNvSpPr/>
            <p:nvPr/>
          </p:nvSpPr>
          <p:spPr bwMode="auto">
            <a:xfrm>
              <a:off x="6426695" y="2532031"/>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Front</a:t>
              </a:r>
              <a:r>
                <a:rPr kumimoji="0" lang="en-US" sz="1800" b="0" i="0" u="none" strike="noStrike" kern="1200" cap="none" spc="0" normalizeH="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end</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1800" baseline="0">
                  <a:gradFill>
                    <a:gsLst>
                      <a:gs pos="0">
                        <a:srgbClr val="FFFFFF"/>
                      </a:gs>
                      <a:gs pos="100000">
                        <a:srgbClr val="FFFFFF"/>
                      </a:gs>
                    </a:gsLst>
                    <a:lin ang="2700000" scaled="1"/>
                  </a:gradFill>
                  <a:latin typeface="Open Sans" panose="020B0606030504020204" pitchFamily="34" charset="0"/>
                  <a:ea typeface="Open Sans" panose="020B0606030504020204" pitchFamily="34" charset="0"/>
                  <a:cs typeface="Open Sans" panose="020B0606030504020204" pitchFamily="34" charset="0"/>
                </a:rPr>
                <a:t>Components</a:t>
              </a:r>
              <a:endPar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7CEE8432-6249-4579-8FB2-AE41F7FD3866}"/>
                </a:ext>
              </a:extLst>
            </p:cNvPr>
            <p:cNvSpPr txBox="1"/>
            <p:nvPr/>
          </p:nvSpPr>
          <p:spPr>
            <a:xfrm>
              <a:off x="6963946" y="3275067"/>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pic>
          <p:nvPicPr>
            <p:cNvPr id="25" name="Graphic 24">
              <a:extLst>
                <a:ext uri="{FF2B5EF4-FFF2-40B4-BE49-F238E27FC236}">
                  <a16:creationId xmlns:a16="http://schemas.microsoft.com/office/drawing/2014/main" id="{3E53DAB6-9458-492D-AEE7-E0ADC80411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1333" y="5825909"/>
              <a:ext cx="491162" cy="491159"/>
            </a:xfrm>
            <a:prstGeom prst="rect">
              <a:avLst/>
            </a:prstGeom>
          </p:spPr>
        </p:pic>
        <p:cxnSp>
          <p:nvCxnSpPr>
            <p:cNvPr id="28" name="Straight Arrow Connector 27">
              <a:extLst>
                <a:ext uri="{FF2B5EF4-FFF2-40B4-BE49-F238E27FC236}">
                  <a16:creationId xmlns:a16="http://schemas.microsoft.com/office/drawing/2014/main" id="{F8251E8D-D57A-4051-A5CF-83591726D9D8}"/>
                </a:ext>
              </a:extLst>
            </p:cNvPr>
            <p:cNvCxnSpPr>
              <a:cxnSpLocks/>
            </p:cNvCxnSpPr>
            <p:nvPr/>
          </p:nvCxnSpPr>
          <p:spPr>
            <a:xfrm flipH="1">
              <a:off x="7136090" y="3283494"/>
              <a:ext cx="2552" cy="4295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044D9EE-243B-4872-89B0-6194F5C6D5A7}"/>
                </a:ext>
              </a:extLst>
            </p:cNvPr>
            <p:cNvCxnSpPr>
              <a:cxnSpLocks/>
            </p:cNvCxnSpPr>
            <p:nvPr/>
          </p:nvCxnSpPr>
          <p:spPr>
            <a:xfrm>
              <a:off x="7096519" y="5133843"/>
              <a:ext cx="0" cy="4490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Azure Container Apps icon">
              <a:extLst>
                <a:ext uri="{FF2B5EF4-FFF2-40B4-BE49-F238E27FC236}">
                  <a16:creationId xmlns:a16="http://schemas.microsoft.com/office/drawing/2014/main" id="{528AD316-C319-47B9-A97E-B5CFCD1C79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68199" y="3860418"/>
              <a:ext cx="516024" cy="516024"/>
            </a:xfrm>
            <a:prstGeom prst="rect">
              <a:avLst/>
            </a:prstGeom>
          </p:spPr>
        </p:pic>
        <p:sp>
          <p:nvSpPr>
            <p:cNvPr id="33" name="Rectangle 32">
              <a:extLst>
                <a:ext uri="{FF2B5EF4-FFF2-40B4-BE49-F238E27FC236}">
                  <a16:creationId xmlns:a16="http://schemas.microsoft.com/office/drawing/2014/main" id="{BB90BF4F-CB4D-4411-8AB5-6BBF61AC8297}"/>
                </a:ext>
              </a:extLst>
            </p:cNvPr>
            <p:cNvSpPr/>
            <p:nvPr/>
          </p:nvSpPr>
          <p:spPr bwMode="auto">
            <a:xfrm>
              <a:off x="6426695" y="4326285"/>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Service</a:t>
              </a:r>
              <a:b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(Orders)</a:t>
              </a:r>
            </a:p>
          </p:txBody>
        </p:sp>
        <p:sp>
          <p:nvSpPr>
            <p:cNvPr id="34" name="Rectangle 33">
              <a:extLst>
                <a:ext uri="{FF2B5EF4-FFF2-40B4-BE49-F238E27FC236}">
                  <a16:creationId xmlns:a16="http://schemas.microsoft.com/office/drawing/2014/main" id="{DD1C88E2-F944-4E16-981F-8E8A3E8DEB1D}"/>
                </a:ext>
              </a:extLst>
            </p:cNvPr>
            <p:cNvSpPr/>
            <p:nvPr/>
          </p:nvSpPr>
          <p:spPr bwMode="auto">
            <a:xfrm>
              <a:off x="6416729" y="6317068"/>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Data</a:t>
              </a:r>
            </a:p>
          </p:txBody>
        </p:sp>
        <p:sp>
          <p:nvSpPr>
            <p:cNvPr id="35" name="Rectangle 34">
              <a:extLst>
                <a:ext uri="{FF2B5EF4-FFF2-40B4-BE49-F238E27FC236}">
                  <a16:creationId xmlns:a16="http://schemas.microsoft.com/office/drawing/2014/main" id="{B83A3AF1-76CD-484D-B755-260087493A87}"/>
                </a:ext>
              </a:extLst>
            </p:cNvPr>
            <p:cNvSpPr/>
            <p:nvPr/>
          </p:nvSpPr>
          <p:spPr bwMode="auto">
            <a:xfrm>
              <a:off x="8276676" y="2539917"/>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Front</a:t>
              </a:r>
              <a:r>
                <a:rPr kumimoji="0" lang="en-US" sz="1800" b="0" i="0" u="none" strike="noStrike" kern="1200" cap="none" spc="0" normalizeH="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end</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1800" baseline="0">
                  <a:gradFill>
                    <a:gsLst>
                      <a:gs pos="0">
                        <a:srgbClr val="FFFFFF"/>
                      </a:gs>
                      <a:gs pos="100000">
                        <a:srgbClr val="FFFFFF"/>
                      </a:gs>
                    </a:gsLst>
                    <a:lin ang="2700000" scaled="1"/>
                  </a:gradFill>
                  <a:latin typeface="Open Sans" panose="020B0606030504020204" pitchFamily="34" charset="0"/>
                  <a:ea typeface="Open Sans" panose="020B0606030504020204" pitchFamily="34" charset="0"/>
                  <a:cs typeface="Open Sans" panose="020B0606030504020204" pitchFamily="34" charset="0"/>
                </a:rPr>
                <a:t>Components</a:t>
              </a:r>
              <a:endPar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4C6A29A2-5D15-42BB-9CA4-43C338BBCADB}"/>
                </a:ext>
              </a:extLst>
            </p:cNvPr>
            <p:cNvSpPr txBox="1"/>
            <p:nvPr/>
          </p:nvSpPr>
          <p:spPr>
            <a:xfrm>
              <a:off x="8813927" y="3275067"/>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pic>
          <p:nvPicPr>
            <p:cNvPr id="37" name="Graphic 36">
              <a:extLst>
                <a:ext uri="{FF2B5EF4-FFF2-40B4-BE49-F238E27FC236}">
                  <a16:creationId xmlns:a16="http://schemas.microsoft.com/office/drawing/2014/main" id="{80866108-9973-4DE9-989F-37AFC433B9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1314" y="5825909"/>
              <a:ext cx="491162" cy="491159"/>
            </a:xfrm>
            <a:prstGeom prst="rect">
              <a:avLst/>
            </a:prstGeom>
          </p:spPr>
        </p:pic>
        <p:cxnSp>
          <p:nvCxnSpPr>
            <p:cNvPr id="38" name="Straight Arrow Connector 37">
              <a:extLst>
                <a:ext uri="{FF2B5EF4-FFF2-40B4-BE49-F238E27FC236}">
                  <a16:creationId xmlns:a16="http://schemas.microsoft.com/office/drawing/2014/main" id="{96167ED3-7D4A-43E1-89E7-8A3CB689B6A8}"/>
                </a:ext>
              </a:extLst>
            </p:cNvPr>
            <p:cNvCxnSpPr>
              <a:cxnSpLocks/>
            </p:cNvCxnSpPr>
            <p:nvPr/>
          </p:nvCxnSpPr>
          <p:spPr>
            <a:xfrm flipH="1">
              <a:off x="8986071" y="3283494"/>
              <a:ext cx="2552" cy="4295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DF5429B-5D50-4A1D-8894-A857CCA2BE7F}"/>
                </a:ext>
              </a:extLst>
            </p:cNvPr>
            <p:cNvCxnSpPr>
              <a:cxnSpLocks/>
            </p:cNvCxnSpPr>
            <p:nvPr/>
          </p:nvCxnSpPr>
          <p:spPr>
            <a:xfrm>
              <a:off x="8946500" y="5133843"/>
              <a:ext cx="0" cy="4490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Azure Container Apps icon">
              <a:extLst>
                <a:ext uri="{FF2B5EF4-FFF2-40B4-BE49-F238E27FC236}">
                  <a16:creationId xmlns:a16="http://schemas.microsoft.com/office/drawing/2014/main" id="{FB818E84-F95C-4EAA-BEB5-81A71B959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718180" y="3860418"/>
              <a:ext cx="516024" cy="516024"/>
            </a:xfrm>
            <a:prstGeom prst="rect">
              <a:avLst/>
            </a:prstGeom>
          </p:spPr>
        </p:pic>
        <p:sp>
          <p:nvSpPr>
            <p:cNvPr id="41" name="Rectangle 40">
              <a:extLst>
                <a:ext uri="{FF2B5EF4-FFF2-40B4-BE49-F238E27FC236}">
                  <a16:creationId xmlns:a16="http://schemas.microsoft.com/office/drawing/2014/main" id="{8E0FCCCB-3345-4191-82D2-6086B3ACDF6C}"/>
                </a:ext>
              </a:extLst>
            </p:cNvPr>
            <p:cNvSpPr/>
            <p:nvPr/>
          </p:nvSpPr>
          <p:spPr bwMode="auto">
            <a:xfrm>
              <a:off x="8276676" y="4326285"/>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Service</a:t>
              </a:r>
              <a:b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(Inventory)</a:t>
              </a:r>
            </a:p>
          </p:txBody>
        </p:sp>
        <p:sp>
          <p:nvSpPr>
            <p:cNvPr id="42" name="Rectangle 41">
              <a:extLst>
                <a:ext uri="{FF2B5EF4-FFF2-40B4-BE49-F238E27FC236}">
                  <a16:creationId xmlns:a16="http://schemas.microsoft.com/office/drawing/2014/main" id="{D15E2879-18D0-4681-A3A2-EB52FA1892CB}"/>
                </a:ext>
              </a:extLst>
            </p:cNvPr>
            <p:cNvSpPr/>
            <p:nvPr/>
          </p:nvSpPr>
          <p:spPr bwMode="auto">
            <a:xfrm>
              <a:off x="8266710" y="6317068"/>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Data</a:t>
              </a:r>
            </a:p>
          </p:txBody>
        </p:sp>
        <p:sp>
          <p:nvSpPr>
            <p:cNvPr id="43" name="Rectangle 42">
              <a:extLst>
                <a:ext uri="{FF2B5EF4-FFF2-40B4-BE49-F238E27FC236}">
                  <a16:creationId xmlns:a16="http://schemas.microsoft.com/office/drawing/2014/main" id="{CCC178F9-46F7-4490-9430-297796E1C5F4}"/>
                </a:ext>
              </a:extLst>
            </p:cNvPr>
            <p:cNvSpPr/>
            <p:nvPr/>
          </p:nvSpPr>
          <p:spPr bwMode="auto">
            <a:xfrm>
              <a:off x="10167995" y="2581248"/>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Front</a:t>
              </a:r>
              <a:r>
                <a:rPr kumimoji="0" lang="en-US" sz="1800" b="0" i="0" u="none" strike="noStrike" kern="1200" cap="none" spc="0" normalizeH="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end</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1800" baseline="0">
                  <a:gradFill>
                    <a:gsLst>
                      <a:gs pos="0">
                        <a:srgbClr val="FFFFFF"/>
                      </a:gs>
                      <a:gs pos="100000">
                        <a:srgbClr val="FFFFFF"/>
                      </a:gs>
                    </a:gsLst>
                    <a:lin ang="2700000" scaled="1"/>
                  </a:gradFill>
                  <a:latin typeface="Open Sans" panose="020B0606030504020204" pitchFamily="34" charset="0"/>
                  <a:ea typeface="Open Sans" panose="020B0606030504020204" pitchFamily="34" charset="0"/>
                  <a:cs typeface="Open Sans" panose="020B0606030504020204" pitchFamily="34" charset="0"/>
                </a:rPr>
                <a:t>Components</a:t>
              </a:r>
              <a:endPar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a:extLst>
                <a:ext uri="{FF2B5EF4-FFF2-40B4-BE49-F238E27FC236}">
                  <a16:creationId xmlns:a16="http://schemas.microsoft.com/office/drawing/2014/main" id="{E80D45D2-B051-404D-BEC8-0F102BE90A16}"/>
                </a:ext>
              </a:extLst>
            </p:cNvPr>
            <p:cNvSpPr txBox="1"/>
            <p:nvPr/>
          </p:nvSpPr>
          <p:spPr>
            <a:xfrm>
              <a:off x="10705246" y="3275067"/>
              <a:ext cx="65" cy="307777"/>
            </a:xfrm>
            <a:prstGeom prst="rect">
              <a:avLst/>
            </a:prstGeom>
            <a:noFill/>
          </p:spPr>
          <p:txBody>
            <a:bodyPr wrap="none" lIns="0" tIns="0" rIns="0" bIns="0" rtlCol="0">
              <a:spAutoFit/>
            </a:bodyPr>
            <a:lstStyle/>
            <a:p>
              <a:pPr algn="l"/>
              <a:endParaRPr lang="en-US" sz="2000" err="1">
                <a:latin typeface="Open Sans" panose="020B0606030504020204" pitchFamily="34" charset="0"/>
                <a:ea typeface="Open Sans" panose="020B0606030504020204" pitchFamily="34" charset="0"/>
                <a:cs typeface="Open Sans" panose="020B0606030504020204" pitchFamily="34" charset="0"/>
              </a:endParaRPr>
            </a:p>
          </p:txBody>
        </p:sp>
        <p:pic>
          <p:nvPicPr>
            <p:cNvPr id="45" name="Graphic 44">
              <a:extLst>
                <a:ext uri="{FF2B5EF4-FFF2-40B4-BE49-F238E27FC236}">
                  <a16:creationId xmlns:a16="http://schemas.microsoft.com/office/drawing/2014/main" id="{F552E41E-74D5-4CDE-B7FD-1D3B732D0D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32633" y="5825909"/>
              <a:ext cx="491162" cy="491159"/>
            </a:xfrm>
            <a:prstGeom prst="rect">
              <a:avLst/>
            </a:prstGeom>
          </p:spPr>
        </p:pic>
        <p:cxnSp>
          <p:nvCxnSpPr>
            <p:cNvPr id="46" name="Straight Arrow Connector 45">
              <a:extLst>
                <a:ext uri="{FF2B5EF4-FFF2-40B4-BE49-F238E27FC236}">
                  <a16:creationId xmlns:a16="http://schemas.microsoft.com/office/drawing/2014/main" id="{080C59EC-ACB8-470B-B199-003ABF97A008}"/>
                </a:ext>
              </a:extLst>
            </p:cNvPr>
            <p:cNvCxnSpPr>
              <a:cxnSpLocks/>
            </p:cNvCxnSpPr>
            <p:nvPr/>
          </p:nvCxnSpPr>
          <p:spPr>
            <a:xfrm flipH="1">
              <a:off x="10877390" y="3283494"/>
              <a:ext cx="2552" cy="4295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89595C2-1A57-4BB1-B12E-120CE9CAA467}"/>
                </a:ext>
              </a:extLst>
            </p:cNvPr>
            <p:cNvCxnSpPr>
              <a:cxnSpLocks/>
            </p:cNvCxnSpPr>
            <p:nvPr/>
          </p:nvCxnSpPr>
          <p:spPr>
            <a:xfrm>
              <a:off x="10837819" y="5133843"/>
              <a:ext cx="0" cy="4490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Azure Container Apps icon">
              <a:extLst>
                <a:ext uri="{FF2B5EF4-FFF2-40B4-BE49-F238E27FC236}">
                  <a16:creationId xmlns:a16="http://schemas.microsoft.com/office/drawing/2014/main" id="{28CB326A-57B8-4422-99DF-7A4441F040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609499" y="3860418"/>
              <a:ext cx="516024" cy="516024"/>
            </a:xfrm>
            <a:prstGeom prst="rect">
              <a:avLst/>
            </a:prstGeom>
          </p:spPr>
        </p:pic>
        <p:sp>
          <p:nvSpPr>
            <p:cNvPr id="49" name="Rectangle 48">
              <a:extLst>
                <a:ext uri="{FF2B5EF4-FFF2-40B4-BE49-F238E27FC236}">
                  <a16:creationId xmlns:a16="http://schemas.microsoft.com/office/drawing/2014/main" id="{CF3657FB-42ED-486A-94B9-99B455D1482C}"/>
                </a:ext>
              </a:extLst>
            </p:cNvPr>
            <p:cNvSpPr/>
            <p:nvPr/>
          </p:nvSpPr>
          <p:spPr bwMode="auto">
            <a:xfrm>
              <a:off x="10167995" y="4326285"/>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Service</a:t>
              </a:r>
              <a:b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(Customers)</a:t>
              </a:r>
            </a:p>
          </p:txBody>
        </p:sp>
        <p:sp>
          <p:nvSpPr>
            <p:cNvPr id="50" name="Rectangle 49">
              <a:extLst>
                <a:ext uri="{FF2B5EF4-FFF2-40B4-BE49-F238E27FC236}">
                  <a16:creationId xmlns:a16="http://schemas.microsoft.com/office/drawing/2014/main" id="{DC29E473-BF8F-4404-80BB-A8D05E1D1875}"/>
                </a:ext>
              </a:extLst>
            </p:cNvPr>
            <p:cNvSpPr/>
            <p:nvPr/>
          </p:nvSpPr>
          <p:spPr bwMode="auto">
            <a:xfrm>
              <a:off x="10158029" y="6317068"/>
              <a:ext cx="1399032" cy="54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1"/>
                  </a:gradFill>
                  <a:effectLst/>
                  <a:uLnTx/>
                  <a:uFillTx/>
                  <a:latin typeface="Open Sans" panose="020B0606030504020204" pitchFamily="34" charset="0"/>
                  <a:ea typeface="Open Sans" panose="020B0606030504020204" pitchFamily="34" charset="0"/>
                  <a:cs typeface="Open Sans" panose="020B0606030504020204" pitchFamily="34" charset="0"/>
                </a:rPr>
                <a:t>Data</a:t>
              </a:r>
            </a:p>
          </p:txBody>
        </p:sp>
        <p:cxnSp>
          <p:nvCxnSpPr>
            <p:cNvPr id="51" name="Straight Arrow Connector 50">
              <a:extLst>
                <a:ext uri="{FF2B5EF4-FFF2-40B4-BE49-F238E27FC236}">
                  <a16:creationId xmlns:a16="http://schemas.microsoft.com/office/drawing/2014/main" id="{37CBF222-5136-4F6A-85C3-DCB4C23F5FC0}"/>
                </a:ext>
              </a:extLst>
            </p:cNvPr>
            <p:cNvCxnSpPr>
              <a:cxnSpLocks/>
            </p:cNvCxnSpPr>
            <p:nvPr/>
          </p:nvCxnSpPr>
          <p:spPr>
            <a:xfrm>
              <a:off x="7720203" y="4143669"/>
              <a:ext cx="69651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7B4BB24-2E78-4AEA-BE46-D24CE5CB4325}"/>
                </a:ext>
              </a:extLst>
            </p:cNvPr>
            <p:cNvCxnSpPr>
              <a:cxnSpLocks/>
            </p:cNvCxnSpPr>
            <p:nvPr/>
          </p:nvCxnSpPr>
          <p:spPr>
            <a:xfrm>
              <a:off x="9667470" y="4143669"/>
              <a:ext cx="69651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384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BB37-D4E4-42BE-B02A-A7B5118D6774}"/>
              </a:ext>
            </a:extLst>
          </p:cNvPr>
          <p:cNvSpPr>
            <a:spLocks noGrp="1"/>
          </p:cNvSpPr>
          <p:nvPr>
            <p:ph type="title"/>
          </p:nvPr>
        </p:nvSpPr>
        <p:spPr/>
        <p:txBody>
          <a:bodyPr/>
          <a:lstStyle/>
          <a:p>
            <a:r>
              <a:rPr lang="en-US" dirty="0"/>
              <a:t>.NET at cloud scale at Microsoft</a:t>
            </a:r>
          </a:p>
        </p:txBody>
      </p:sp>
      <p:grpSp>
        <p:nvGrpSpPr>
          <p:cNvPr id="9" name="Group 8">
            <a:extLst>
              <a:ext uri="{FF2B5EF4-FFF2-40B4-BE49-F238E27FC236}">
                <a16:creationId xmlns:a16="http://schemas.microsoft.com/office/drawing/2014/main" id="{DFA0DFF7-FA78-4237-AD4A-F8407EB592D6}"/>
              </a:ext>
            </a:extLst>
          </p:cNvPr>
          <p:cNvGrpSpPr/>
          <p:nvPr/>
        </p:nvGrpSpPr>
        <p:grpSpPr>
          <a:xfrm>
            <a:off x="705853" y="2984029"/>
            <a:ext cx="9217479" cy="1801310"/>
            <a:chOff x="705853" y="2815378"/>
            <a:chExt cx="9217479" cy="1801310"/>
          </a:xfrm>
        </p:grpSpPr>
        <p:pic>
          <p:nvPicPr>
            <p:cNvPr id="4" name="Picture 3" descr="Graphical user interface, application&#10;&#10;Description automatically generated">
              <a:extLst>
                <a:ext uri="{FF2B5EF4-FFF2-40B4-BE49-F238E27FC236}">
                  <a16:creationId xmlns:a16="http://schemas.microsoft.com/office/drawing/2014/main" id="{FFB263FE-4605-4DF1-8082-7C57DD81E766}"/>
                </a:ext>
              </a:extLst>
            </p:cNvPr>
            <p:cNvPicPr>
              <a:picLocks noChangeAspect="1"/>
            </p:cNvPicPr>
            <p:nvPr/>
          </p:nvPicPr>
          <p:blipFill>
            <a:blip r:embed="rId3"/>
            <a:stretch>
              <a:fillRect/>
            </a:stretch>
          </p:blipFill>
          <p:spPr>
            <a:xfrm>
              <a:off x="4785893" y="2815378"/>
              <a:ext cx="5137439" cy="1801310"/>
            </a:xfrm>
            <a:prstGeom prst="rect">
              <a:avLst/>
            </a:prstGeom>
          </p:spPr>
        </p:pic>
        <p:sp>
          <p:nvSpPr>
            <p:cNvPr id="12" name="TextBox 11">
              <a:extLst>
                <a:ext uri="{FF2B5EF4-FFF2-40B4-BE49-F238E27FC236}">
                  <a16:creationId xmlns:a16="http://schemas.microsoft.com/office/drawing/2014/main" id="{019FBAD5-295D-4355-8DFE-D83B5431D91E}"/>
                </a:ext>
              </a:extLst>
            </p:cNvPr>
            <p:cNvSpPr txBox="1"/>
            <p:nvPr/>
          </p:nvSpPr>
          <p:spPr>
            <a:xfrm>
              <a:off x="705853" y="3448095"/>
              <a:ext cx="4304631" cy="707886"/>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Bing.com </a:t>
              </a:r>
            </a:p>
            <a:p>
              <a:r>
                <a:rPr lang="en-US" sz="2000" dirty="0">
                  <a:latin typeface="Open Sans" panose="020B0606030504020204" pitchFamily="34" charset="0"/>
                  <a:ea typeface="Open Sans" panose="020B0606030504020204" pitchFamily="34" charset="0"/>
                  <a:cs typeface="Open Sans" panose="020B0606030504020204" pitchFamily="34" charset="0"/>
                </a:rPr>
                <a:t>Bing XAP (workflow engine)</a:t>
              </a:r>
            </a:p>
          </p:txBody>
        </p:sp>
      </p:grpSp>
      <p:grpSp>
        <p:nvGrpSpPr>
          <p:cNvPr id="15" name="Group 14">
            <a:extLst>
              <a:ext uri="{FF2B5EF4-FFF2-40B4-BE49-F238E27FC236}">
                <a16:creationId xmlns:a16="http://schemas.microsoft.com/office/drawing/2014/main" id="{ECA7CEF1-C2B3-4C89-9A66-6F1953508BCA}"/>
              </a:ext>
            </a:extLst>
          </p:cNvPr>
          <p:cNvGrpSpPr/>
          <p:nvPr/>
        </p:nvGrpSpPr>
        <p:grpSpPr>
          <a:xfrm>
            <a:off x="705852" y="4608728"/>
            <a:ext cx="11282212" cy="1808590"/>
            <a:chOff x="705852" y="4608728"/>
            <a:chExt cx="11282212" cy="1808590"/>
          </a:xfrm>
        </p:grpSpPr>
        <p:pic>
          <p:nvPicPr>
            <p:cNvPr id="8" name="Picture 7" descr="Graphical user interface&#10;&#10;Description automatically generated with low confidence">
              <a:extLst>
                <a:ext uri="{FF2B5EF4-FFF2-40B4-BE49-F238E27FC236}">
                  <a16:creationId xmlns:a16="http://schemas.microsoft.com/office/drawing/2014/main" id="{F77926A9-55A5-45FD-AD18-18045EC68601}"/>
                </a:ext>
              </a:extLst>
            </p:cNvPr>
            <p:cNvPicPr>
              <a:picLocks noChangeAspect="1"/>
            </p:cNvPicPr>
            <p:nvPr/>
          </p:nvPicPr>
          <p:blipFill>
            <a:blip r:embed="rId4"/>
            <a:stretch>
              <a:fillRect/>
            </a:stretch>
          </p:blipFill>
          <p:spPr>
            <a:xfrm>
              <a:off x="4785893" y="4608728"/>
              <a:ext cx="7202171" cy="1808590"/>
            </a:xfrm>
            <a:prstGeom prst="rect">
              <a:avLst/>
            </a:prstGeom>
          </p:spPr>
        </p:pic>
        <p:sp>
          <p:nvSpPr>
            <p:cNvPr id="16" name="TextBox 15">
              <a:extLst>
                <a:ext uri="{FF2B5EF4-FFF2-40B4-BE49-F238E27FC236}">
                  <a16:creationId xmlns:a16="http://schemas.microsoft.com/office/drawing/2014/main" id="{10B87FE9-0C5D-47FB-8EFC-92FD7CDF0FFA}"/>
                </a:ext>
              </a:extLst>
            </p:cNvPr>
            <p:cNvSpPr txBox="1"/>
            <p:nvPr/>
          </p:nvSpPr>
          <p:spPr>
            <a:xfrm>
              <a:off x="705852" y="5312968"/>
              <a:ext cx="4304631" cy="400110"/>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Dynamics 365 gateway</a:t>
              </a:r>
            </a:p>
          </p:txBody>
        </p:sp>
      </p:grpSp>
      <p:sp>
        <p:nvSpPr>
          <p:cNvPr id="10" name="TextBox 9">
            <a:extLst>
              <a:ext uri="{FF2B5EF4-FFF2-40B4-BE49-F238E27FC236}">
                <a16:creationId xmlns:a16="http://schemas.microsoft.com/office/drawing/2014/main" id="{35B4FC60-CAB5-4AB9-B53F-86FC8C9C92E7}"/>
              </a:ext>
            </a:extLst>
          </p:cNvPr>
          <p:cNvSpPr txBox="1"/>
          <p:nvPr/>
        </p:nvSpPr>
        <p:spPr>
          <a:xfrm>
            <a:off x="705852" y="6216870"/>
            <a:ext cx="8384674" cy="461665"/>
          </a:xfrm>
          <a:prstGeom prst="rect">
            <a:avLst/>
          </a:prstGeom>
          <a:noFill/>
        </p:spPr>
        <p:txBody>
          <a:bodyPr wrap="square">
            <a:spAutoFit/>
          </a:bodyPr>
          <a:lstStyle/>
          <a:p>
            <a:r>
              <a:rPr lang="en-US" sz="1200" dirty="0">
                <a:solidFill>
                  <a:schemeClr val="tx2">
                    <a:lumMod val="50000"/>
                  </a:schemeClr>
                </a:solidFill>
                <a:hlinkClick r:id="rId5">
                  <a:extLst>
                    <a:ext uri="{A12FA001-AC4F-418D-AE19-62706E023703}">
                      <ahyp:hlinkClr xmlns:ahyp="http://schemas.microsoft.com/office/drawing/2018/hyperlinkcolor" val="tx"/>
                    </a:ext>
                  </a:extLst>
                </a:hlinkClick>
              </a:rPr>
              <a:t>devblogs.microsoft.com/dotnet/migration-of-bings-workflow-engine-to-net-5/</a:t>
            </a:r>
            <a:r>
              <a:rPr lang="en-US" sz="1200" dirty="0">
                <a:solidFill>
                  <a:schemeClr val="tx2">
                    <a:lumMod val="50000"/>
                  </a:schemeClr>
                </a:solidFill>
              </a:rPr>
              <a:t> </a:t>
            </a:r>
          </a:p>
          <a:p>
            <a:r>
              <a:rPr lang="en-US" sz="1200" dirty="0">
                <a:solidFill>
                  <a:schemeClr val="tx2">
                    <a:lumMod val="50000"/>
                  </a:schemeClr>
                </a:solidFill>
                <a:hlinkClick r:id="rId6">
                  <a:extLst>
                    <a:ext uri="{A12FA001-AC4F-418D-AE19-62706E023703}">
                      <ahyp:hlinkClr xmlns:ahyp="http://schemas.microsoft.com/office/drawing/2018/hyperlinkcolor" val="tx"/>
                    </a:ext>
                  </a:extLst>
                </a:hlinkClick>
              </a:rPr>
              <a:t>devblogs.microsoft.com/dotnet/azure-active-directorys-gateway-service-is-on-net-core-3-1/</a:t>
            </a:r>
            <a:r>
              <a:rPr lang="en-US" sz="1200" dirty="0">
                <a:solidFill>
                  <a:schemeClr val="tx2">
                    <a:lumMod val="50000"/>
                  </a:schemeClr>
                </a:solidFill>
              </a:rPr>
              <a:t> </a:t>
            </a:r>
          </a:p>
        </p:txBody>
      </p:sp>
      <p:grpSp>
        <p:nvGrpSpPr>
          <p:cNvPr id="7" name="Group 6">
            <a:extLst>
              <a:ext uri="{FF2B5EF4-FFF2-40B4-BE49-F238E27FC236}">
                <a16:creationId xmlns:a16="http://schemas.microsoft.com/office/drawing/2014/main" id="{DA51E5B2-A867-4459-A113-629C20474394}"/>
              </a:ext>
            </a:extLst>
          </p:cNvPr>
          <p:cNvGrpSpPr/>
          <p:nvPr/>
        </p:nvGrpSpPr>
        <p:grpSpPr>
          <a:xfrm>
            <a:off x="705852" y="1321664"/>
            <a:ext cx="9639920" cy="1838975"/>
            <a:chOff x="705852" y="1321664"/>
            <a:chExt cx="9639920" cy="1838975"/>
          </a:xfrm>
        </p:grpSpPr>
        <p:pic>
          <p:nvPicPr>
            <p:cNvPr id="3" name="Picture 2" descr="Graphical user interface&#10;&#10;Description automatically generated">
              <a:extLst>
                <a:ext uri="{FF2B5EF4-FFF2-40B4-BE49-F238E27FC236}">
                  <a16:creationId xmlns:a16="http://schemas.microsoft.com/office/drawing/2014/main" id="{40A3C28D-66C9-46E8-9D56-2E4584CD4BF8}"/>
                </a:ext>
              </a:extLst>
            </p:cNvPr>
            <p:cNvPicPr>
              <a:picLocks noChangeAspect="1"/>
            </p:cNvPicPr>
            <p:nvPr/>
          </p:nvPicPr>
          <p:blipFill>
            <a:blip r:embed="rId7"/>
            <a:stretch>
              <a:fillRect/>
            </a:stretch>
          </p:blipFill>
          <p:spPr>
            <a:xfrm>
              <a:off x="4785893" y="1321664"/>
              <a:ext cx="5559879" cy="1838975"/>
            </a:xfrm>
            <a:prstGeom prst="rect">
              <a:avLst/>
            </a:prstGeom>
          </p:spPr>
        </p:pic>
        <p:sp>
          <p:nvSpPr>
            <p:cNvPr id="5" name="TextBox 4">
              <a:extLst>
                <a:ext uri="{FF2B5EF4-FFF2-40B4-BE49-F238E27FC236}">
                  <a16:creationId xmlns:a16="http://schemas.microsoft.com/office/drawing/2014/main" id="{6BF4263B-1676-4A88-A77F-1777540D5653}"/>
                </a:ext>
              </a:extLst>
            </p:cNvPr>
            <p:cNvSpPr txBox="1"/>
            <p:nvPr/>
          </p:nvSpPr>
          <p:spPr>
            <a:xfrm>
              <a:off x="705852" y="1905482"/>
              <a:ext cx="4304631" cy="707886"/>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Azure Active Directory gateway</a:t>
              </a:r>
            </a:p>
            <a:p>
              <a:r>
                <a:rPr lang="en-US" sz="2000" dirty="0">
                  <a:latin typeface="Open Sans" panose="020B0606030504020204" pitchFamily="34" charset="0"/>
                  <a:ea typeface="Open Sans" panose="020B0606030504020204" pitchFamily="34" charset="0"/>
                  <a:cs typeface="Open Sans" panose="020B0606030504020204" pitchFamily="34" charset="0"/>
                </a:rPr>
                <a:t>App Service gateway </a:t>
              </a:r>
            </a:p>
          </p:txBody>
        </p:sp>
      </p:grpSp>
    </p:spTree>
    <p:extLst>
      <p:ext uri="{BB962C8B-B14F-4D97-AF65-F5344CB8AC3E}">
        <p14:creationId xmlns:p14="http://schemas.microsoft.com/office/powerpoint/2010/main" val="423732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rmAutofit/>
          </a:bodyPr>
          <a:lstStyle/>
          <a:p>
            <a:r>
              <a:rPr lang="en-US" sz="4800" dirty="0"/>
              <a:t>Welcome to .NET Conf 2021</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Scott Hunter and friends</a:t>
            </a:r>
          </a:p>
          <a:p>
            <a:r>
              <a:rPr lang="en-US" sz="2400" dirty="0"/>
              <a:t>@coolcsh</a:t>
            </a:r>
          </a:p>
          <a:p>
            <a:endParaRPr lang="en-US" dirty="0"/>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7D98-F7DD-481B-A0A0-1F68ED6F9058}"/>
              </a:ext>
            </a:extLst>
          </p:cNvPr>
          <p:cNvSpPr>
            <a:spLocks noGrp="1"/>
          </p:cNvSpPr>
          <p:nvPr>
            <p:ph type="title"/>
          </p:nvPr>
        </p:nvSpPr>
        <p:spPr/>
        <p:txBody>
          <a:bodyPr/>
          <a:lstStyle/>
          <a:p>
            <a:r>
              <a:rPr lang="en-US" dirty="0"/>
              <a:t>YARP 1.0 – Reverse proxy based on .NET</a:t>
            </a:r>
          </a:p>
        </p:txBody>
      </p:sp>
      <p:sp>
        <p:nvSpPr>
          <p:cNvPr id="8" name="Content Placeholder 7">
            <a:extLst>
              <a:ext uri="{FF2B5EF4-FFF2-40B4-BE49-F238E27FC236}">
                <a16:creationId xmlns:a16="http://schemas.microsoft.com/office/drawing/2014/main" id="{E291EFC5-3AE2-42EC-B91D-4590DE8EBD35}"/>
              </a:ext>
            </a:extLst>
          </p:cNvPr>
          <p:cNvSpPr>
            <a:spLocks noGrp="1"/>
          </p:cNvSpPr>
          <p:nvPr>
            <p:ph idx="1"/>
          </p:nvPr>
        </p:nvSpPr>
        <p:spPr>
          <a:xfrm>
            <a:off x="838200" y="2476900"/>
            <a:ext cx="7059863" cy="3261170"/>
          </a:xfrm>
        </p:spPr>
        <p:txBody>
          <a:bodyPr/>
          <a:lstStyle/>
          <a:p>
            <a:r>
              <a:rPr lang="en-US" dirty="0"/>
              <a:t>Cloud-scale performance</a:t>
            </a:r>
          </a:p>
          <a:p>
            <a:r>
              <a:rPr lang="en-US" dirty="0"/>
              <a:t>Highly extensible &amp; customizable</a:t>
            </a:r>
          </a:p>
          <a:p>
            <a:r>
              <a:rPr lang="en-US" dirty="0"/>
              <a:t>Supported on .NET Core 3.1, .NET 5 &amp; 6</a:t>
            </a:r>
          </a:p>
          <a:p>
            <a:r>
              <a:rPr lang="en-US" dirty="0"/>
              <a:t>Open source</a:t>
            </a:r>
          </a:p>
          <a:p>
            <a:r>
              <a:rPr lang="en-US" dirty="0"/>
              <a:t>Used in production by Microsoft Dynamics 365 &amp; Azure App Service</a:t>
            </a:r>
          </a:p>
        </p:txBody>
      </p:sp>
      <p:sp>
        <p:nvSpPr>
          <p:cNvPr id="9" name="Content Placeholder 8">
            <a:extLst>
              <a:ext uri="{FF2B5EF4-FFF2-40B4-BE49-F238E27FC236}">
                <a16:creationId xmlns:a16="http://schemas.microsoft.com/office/drawing/2014/main" id="{C12B0F5F-CCF6-4DDC-BB95-733726423BE5}"/>
              </a:ext>
            </a:extLst>
          </p:cNvPr>
          <p:cNvSpPr>
            <a:spLocks noGrp="1"/>
          </p:cNvSpPr>
          <p:nvPr>
            <p:ph idx="13"/>
          </p:nvPr>
        </p:nvSpPr>
        <p:spPr/>
        <p:txBody>
          <a:bodyPr/>
          <a:lstStyle/>
          <a:p>
            <a:r>
              <a:rPr lang="en-US" dirty="0"/>
              <a:t>aka.ms/YARP</a:t>
            </a:r>
          </a:p>
        </p:txBody>
      </p:sp>
      <p:sp>
        <p:nvSpPr>
          <p:cNvPr id="12" name="Text Placeholder 1">
            <a:extLst>
              <a:ext uri="{FF2B5EF4-FFF2-40B4-BE49-F238E27FC236}">
                <a16:creationId xmlns:a16="http://schemas.microsoft.com/office/drawing/2014/main" id="{09384A8F-5B8C-4842-B24C-CECE0CD2A715}"/>
              </a:ext>
            </a:extLst>
          </p:cNvPr>
          <p:cNvSpPr txBox="1">
            <a:spLocks/>
          </p:cNvSpPr>
          <p:nvPr/>
        </p:nvSpPr>
        <p:spPr>
          <a:xfrm>
            <a:off x="8381841" y="2592662"/>
            <a:ext cx="2708610"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6600" spc="-50" dirty="0">
                <a:ln w="3175">
                  <a:noFill/>
                </a:ln>
                <a:solidFill>
                  <a:schemeClr val="bg1">
                    <a:lumMod val="40000"/>
                    <a:lumOff val="60000"/>
                  </a:schemeClr>
                </a:solidFill>
                <a:latin typeface="Open Sans" panose="020B0606030504020204" pitchFamily="34" charset="0"/>
                <a:ea typeface="Open Sans" panose="020B0606030504020204" pitchFamily="34" charset="0"/>
                <a:cs typeface="Open Sans" panose="020B0606030504020204" pitchFamily="34" charset="0"/>
              </a:rPr>
              <a:t>&gt;100B</a:t>
            </a:r>
            <a:endPar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 requests / month</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Placeholder 1">
            <a:extLst>
              <a:ext uri="{FF2B5EF4-FFF2-40B4-BE49-F238E27FC236}">
                <a16:creationId xmlns:a16="http://schemas.microsoft.com/office/drawing/2014/main" id="{DFBE2ED0-10AB-4D31-BFDB-2E07DE67A1EE}"/>
              </a:ext>
            </a:extLst>
          </p:cNvPr>
          <p:cNvSpPr txBox="1">
            <a:spLocks/>
          </p:cNvSpPr>
          <p:nvPr/>
        </p:nvSpPr>
        <p:spPr>
          <a:xfrm>
            <a:off x="8381841" y="4325376"/>
            <a:ext cx="2708610" cy="1412694"/>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&gt;7.5PB</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petabytes transferred / month</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437844DF-9346-4285-B017-7779E9FB2675}"/>
              </a:ext>
            </a:extLst>
          </p:cNvPr>
          <p:cNvSpPr txBox="1"/>
          <p:nvPr/>
        </p:nvSpPr>
        <p:spPr>
          <a:xfrm>
            <a:off x="8205378" y="6031247"/>
            <a:ext cx="3048000" cy="261610"/>
          </a:xfrm>
          <a:prstGeom prst="rect">
            <a:avLst/>
          </a:prstGeom>
          <a:noFill/>
        </p:spPr>
        <p:txBody>
          <a:bodyPr wrap="square" rtlCol="0">
            <a:spAutoFit/>
          </a:bodyPr>
          <a:lstStyle/>
          <a:p>
            <a:pPr algn="ctr"/>
            <a:r>
              <a:rPr lang="en-US" sz="1100" dirty="0">
                <a:solidFill>
                  <a:schemeClr val="tx2">
                    <a:lumMod val="65000"/>
                  </a:schemeClr>
                </a:solidFill>
              </a:rPr>
              <a:t>Stats from Microsoft Dynamics 365 gateway</a:t>
            </a:r>
          </a:p>
        </p:txBody>
      </p:sp>
    </p:spTree>
    <p:extLst>
      <p:ext uri="{BB962C8B-B14F-4D97-AF65-F5344CB8AC3E}">
        <p14:creationId xmlns:p14="http://schemas.microsoft.com/office/powerpoint/2010/main" val="191311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2.29167E-6 -1.48148E-6 L 2.29167E-6 0.03542 " pathEditMode="relative" rAng="0" ptsTypes="AA">
                                      <p:cBhvr>
                                        <p:cTn id="9" dur="5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100"/>
                                  </p:stCondLst>
                                  <p:childTnLst>
                                    <p:animMotion origin="layout" path="M 2.29167E-6 3.7037E-6 L 2.29167E-6 0.03541 " pathEditMode="relative" rAng="0" ptsTypes="AA">
                                      <p:cBhvr>
                                        <p:cTn id="14" dur="5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E826920-539C-40F0-BF8E-15CDFE88DD4E}"/>
              </a:ext>
            </a:extLst>
          </p:cNvPr>
          <p:cNvSpPr>
            <a:spLocks noGrp="1"/>
          </p:cNvSpPr>
          <p:nvPr>
            <p:ph type="title"/>
          </p:nvPr>
        </p:nvSpPr>
        <p:spPr>
          <a:xfrm>
            <a:off x="620295" y="365125"/>
            <a:ext cx="10733505" cy="1325563"/>
          </a:xfrm>
        </p:spPr>
        <p:txBody>
          <a:bodyPr/>
          <a:lstStyle/>
          <a:p>
            <a:r>
              <a:rPr lang="en-US" dirty="0"/>
              <a:t>.NET 6 support in Azure </a:t>
            </a:r>
            <a:r>
              <a:rPr lang="en-US" i="1" dirty="0"/>
              <a:t>today</a:t>
            </a:r>
          </a:p>
        </p:txBody>
      </p:sp>
      <p:pic>
        <p:nvPicPr>
          <p:cNvPr id="6" name="Graphic 5">
            <a:extLst>
              <a:ext uri="{FF2B5EF4-FFF2-40B4-BE49-F238E27FC236}">
                <a16:creationId xmlns:a16="http://schemas.microsoft.com/office/drawing/2014/main" id="{D8B0524D-642D-4879-AD9F-F21EA75E3E5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6568" y="5181484"/>
            <a:ext cx="1352707" cy="1352707"/>
          </a:xfrm>
          <a:prstGeom prst="rect">
            <a:avLst/>
          </a:prstGeom>
        </p:spPr>
      </p:pic>
      <p:sp>
        <p:nvSpPr>
          <p:cNvPr id="12" name="Title 1">
            <a:extLst>
              <a:ext uri="{FF2B5EF4-FFF2-40B4-BE49-F238E27FC236}">
                <a16:creationId xmlns:a16="http://schemas.microsoft.com/office/drawing/2014/main" id="{1FF0B30F-9148-4AD9-B59C-494F9AE1A5B6}"/>
              </a:ext>
            </a:extLst>
          </p:cNvPr>
          <p:cNvSpPr txBox="1">
            <a:spLocks/>
          </p:cNvSpPr>
          <p:nvPr/>
        </p:nvSpPr>
        <p:spPr>
          <a:xfrm>
            <a:off x="620295" y="4993762"/>
            <a:ext cx="3380818" cy="1480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600"/>
              </a:spcBef>
            </a:pPr>
            <a:r>
              <a:rPr lang="en-US" sz="2800" dirty="0"/>
              <a:t>Azure Functions</a:t>
            </a:r>
            <a:br>
              <a:rPr lang="en-US" sz="1400" dirty="0"/>
            </a:br>
            <a:r>
              <a:rPr lang="en-US" sz="1400" dirty="0">
                <a:solidFill>
                  <a:schemeClr val="tx2">
                    <a:lumMod val="65000"/>
                  </a:schemeClr>
                </a:solidFill>
              </a:rPr>
              <a:t>Event-driven serverless compute</a:t>
            </a:r>
          </a:p>
        </p:txBody>
      </p:sp>
      <p:grpSp>
        <p:nvGrpSpPr>
          <p:cNvPr id="23" name="Group 22">
            <a:extLst>
              <a:ext uri="{FF2B5EF4-FFF2-40B4-BE49-F238E27FC236}">
                <a16:creationId xmlns:a16="http://schemas.microsoft.com/office/drawing/2014/main" id="{A804E892-AACF-49FD-9093-D348507BF928}"/>
              </a:ext>
            </a:extLst>
          </p:cNvPr>
          <p:cNvGrpSpPr/>
          <p:nvPr/>
        </p:nvGrpSpPr>
        <p:grpSpPr>
          <a:xfrm>
            <a:off x="4831407" y="1904404"/>
            <a:ext cx="1352707" cy="1328595"/>
            <a:chOff x="7643012" y="2761532"/>
            <a:chExt cx="1105727" cy="1107837"/>
          </a:xfrm>
        </p:grpSpPr>
        <p:sp>
          <p:nvSpPr>
            <p:cNvPr id="14" name="Freeform: Shape 13">
              <a:extLst>
                <a:ext uri="{FF2B5EF4-FFF2-40B4-BE49-F238E27FC236}">
                  <a16:creationId xmlns:a16="http://schemas.microsoft.com/office/drawing/2014/main" id="{8E6F0D6D-DAAD-45ED-ABCD-8D9056912319}"/>
                </a:ext>
                <a:ext uri="{C183D7F6-B498-43B3-948B-1728B52AA6E4}">
                  <adec:decorative xmlns:adec="http://schemas.microsoft.com/office/drawing/2017/decorative" val="1"/>
                </a:ext>
              </a:extLst>
            </p:cNvPr>
            <p:cNvSpPr/>
            <p:nvPr/>
          </p:nvSpPr>
          <p:spPr>
            <a:xfrm>
              <a:off x="7643012" y="3320726"/>
              <a:ext cx="548644" cy="54864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rgbClr val="0078D7"/>
            </a:solidFill>
            <a:ln w="20193"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6" name="Freeform: Shape 15">
              <a:extLst>
                <a:ext uri="{FF2B5EF4-FFF2-40B4-BE49-F238E27FC236}">
                  <a16:creationId xmlns:a16="http://schemas.microsoft.com/office/drawing/2014/main" id="{04FD0FE4-ABA6-4CA8-9022-9286FFCCB7BB}"/>
                </a:ext>
                <a:ext uri="{C183D7F6-B498-43B3-948B-1728B52AA6E4}">
                  <adec:decorative xmlns:adec="http://schemas.microsoft.com/office/drawing/2017/decorative" val="1"/>
                </a:ext>
              </a:extLst>
            </p:cNvPr>
            <p:cNvSpPr/>
            <p:nvPr/>
          </p:nvSpPr>
          <p:spPr>
            <a:xfrm>
              <a:off x="8200095" y="3320726"/>
              <a:ext cx="548644" cy="54864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rgbClr val="0078D7"/>
            </a:solidFill>
            <a:ln w="20193"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8" name="Freeform: Shape 17">
              <a:extLst>
                <a:ext uri="{FF2B5EF4-FFF2-40B4-BE49-F238E27FC236}">
                  <a16:creationId xmlns:a16="http://schemas.microsoft.com/office/drawing/2014/main" id="{1EA80110-43A6-4A49-A9C6-00C8767D58CF}"/>
                </a:ext>
                <a:ext uri="{C183D7F6-B498-43B3-948B-1728B52AA6E4}">
                  <adec:decorative xmlns:adec="http://schemas.microsoft.com/office/drawing/2017/decorative" val="1"/>
                </a:ext>
              </a:extLst>
            </p:cNvPr>
            <p:cNvSpPr/>
            <p:nvPr/>
          </p:nvSpPr>
          <p:spPr>
            <a:xfrm>
              <a:off x="7643012" y="2761532"/>
              <a:ext cx="548644" cy="54864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rgbClr val="0078D7"/>
            </a:solidFill>
            <a:ln w="20193"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0" name="Freeform: Shape 19">
              <a:extLst>
                <a:ext uri="{FF2B5EF4-FFF2-40B4-BE49-F238E27FC236}">
                  <a16:creationId xmlns:a16="http://schemas.microsoft.com/office/drawing/2014/main" id="{C0A49DA2-EBCF-42A4-A792-FC6A2886ACA7}"/>
                </a:ext>
                <a:ext uri="{C183D7F6-B498-43B3-948B-1728B52AA6E4}">
                  <adec:decorative xmlns:adec="http://schemas.microsoft.com/office/drawing/2017/decorative" val="1"/>
                </a:ext>
              </a:extLst>
            </p:cNvPr>
            <p:cNvSpPr/>
            <p:nvPr/>
          </p:nvSpPr>
          <p:spPr>
            <a:xfrm>
              <a:off x="8200095" y="2761532"/>
              <a:ext cx="548644" cy="54864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rgbClr val="0078D7"/>
            </a:solidFill>
            <a:ln w="20193"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2" name="Freeform: Shape 21">
              <a:extLst>
                <a:ext uri="{FF2B5EF4-FFF2-40B4-BE49-F238E27FC236}">
                  <a16:creationId xmlns:a16="http://schemas.microsoft.com/office/drawing/2014/main" id="{13C34465-1DA1-4F93-A930-446EC5262742}"/>
                </a:ext>
                <a:ext uri="{C183D7F6-B498-43B3-948B-1728B52AA6E4}">
                  <adec:decorative xmlns:adec="http://schemas.microsoft.com/office/drawing/2017/decorative" val="1"/>
                </a:ext>
              </a:extLst>
            </p:cNvPr>
            <p:cNvSpPr/>
            <p:nvPr/>
          </p:nvSpPr>
          <p:spPr>
            <a:xfrm>
              <a:off x="7830815" y="3046404"/>
              <a:ext cx="738559" cy="48533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itle 1">
            <a:extLst>
              <a:ext uri="{FF2B5EF4-FFF2-40B4-BE49-F238E27FC236}">
                <a16:creationId xmlns:a16="http://schemas.microsoft.com/office/drawing/2014/main" id="{D4928C33-96D0-4ABB-9231-359DDBFA2859}"/>
              </a:ext>
            </a:extLst>
          </p:cNvPr>
          <p:cNvSpPr txBox="1">
            <a:spLocks/>
          </p:cNvSpPr>
          <p:nvPr/>
        </p:nvSpPr>
        <p:spPr>
          <a:xfrm>
            <a:off x="620295" y="1790028"/>
            <a:ext cx="3963996" cy="1480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600"/>
              </a:spcBef>
            </a:pPr>
            <a:r>
              <a:rPr lang="en-US" sz="2800" dirty="0"/>
              <a:t>Azure App Service</a:t>
            </a:r>
            <a:br>
              <a:rPr lang="en-US" sz="1400" dirty="0"/>
            </a:br>
            <a:r>
              <a:rPr lang="en-US" sz="1400" dirty="0">
                <a:solidFill>
                  <a:schemeClr val="tx2">
                    <a:lumMod val="65000"/>
                  </a:schemeClr>
                </a:solidFill>
              </a:rPr>
              <a:t>Fully managed hosting for web apps, </a:t>
            </a:r>
          </a:p>
          <a:p>
            <a:pPr>
              <a:spcBef>
                <a:spcPts val="600"/>
              </a:spcBef>
            </a:pPr>
            <a:r>
              <a:rPr lang="en-US" sz="1400" dirty="0">
                <a:solidFill>
                  <a:schemeClr val="tx2">
                    <a:lumMod val="65000"/>
                  </a:schemeClr>
                </a:solidFill>
              </a:rPr>
              <a:t>REST APIs, and mobile back ends </a:t>
            </a:r>
          </a:p>
        </p:txBody>
      </p:sp>
      <p:sp>
        <p:nvSpPr>
          <p:cNvPr id="26" name="TextBox 25">
            <a:extLst>
              <a:ext uri="{FF2B5EF4-FFF2-40B4-BE49-F238E27FC236}">
                <a16:creationId xmlns:a16="http://schemas.microsoft.com/office/drawing/2014/main" id="{A8020BC4-C9F2-43A3-BC41-F327E93A609E}"/>
              </a:ext>
            </a:extLst>
          </p:cNvPr>
          <p:cNvSpPr txBox="1"/>
          <p:nvPr/>
        </p:nvSpPr>
        <p:spPr>
          <a:xfrm>
            <a:off x="6678080" y="5410626"/>
            <a:ext cx="463050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Azure Functions runtime 4.0</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Both in-process and isolated models</a:t>
            </a:r>
          </a:p>
        </p:txBody>
      </p:sp>
      <p:sp>
        <p:nvSpPr>
          <p:cNvPr id="28" name="TextBox 27">
            <a:extLst>
              <a:ext uri="{FF2B5EF4-FFF2-40B4-BE49-F238E27FC236}">
                <a16:creationId xmlns:a16="http://schemas.microsoft.com/office/drawing/2014/main" id="{DA97FF74-C2FE-436E-A41F-0F6210A0589D}"/>
              </a:ext>
            </a:extLst>
          </p:cNvPr>
          <p:cNvSpPr txBox="1"/>
          <p:nvPr/>
        </p:nvSpPr>
        <p:spPr>
          <a:xfrm>
            <a:off x="6683243" y="2239209"/>
            <a:ext cx="463050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All regions</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Both Windows and Linux</a:t>
            </a:r>
          </a:p>
        </p:txBody>
      </p:sp>
      <p:sp>
        <p:nvSpPr>
          <p:cNvPr id="42" name="Title 1">
            <a:extLst>
              <a:ext uri="{FF2B5EF4-FFF2-40B4-BE49-F238E27FC236}">
                <a16:creationId xmlns:a16="http://schemas.microsoft.com/office/drawing/2014/main" id="{DEFC6F86-DD92-4FD8-A12C-A0DB81005B2D}"/>
              </a:ext>
            </a:extLst>
          </p:cNvPr>
          <p:cNvSpPr txBox="1">
            <a:spLocks/>
          </p:cNvSpPr>
          <p:nvPr/>
        </p:nvSpPr>
        <p:spPr>
          <a:xfrm>
            <a:off x="620295" y="3414361"/>
            <a:ext cx="3986521" cy="1480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600"/>
              </a:spcBef>
            </a:pPr>
            <a:r>
              <a:rPr lang="en-US" sz="2800" dirty="0"/>
              <a:t>Azure Static Web Apps</a:t>
            </a:r>
          </a:p>
          <a:p>
            <a:pPr>
              <a:spcBef>
                <a:spcPts val="600"/>
              </a:spcBef>
            </a:pPr>
            <a:r>
              <a:rPr lang="en-US" sz="1400" dirty="0">
                <a:solidFill>
                  <a:schemeClr val="tx2">
                    <a:lumMod val="65000"/>
                  </a:schemeClr>
                </a:solidFill>
              </a:rPr>
              <a:t>Streamlined full-stack development from</a:t>
            </a:r>
          </a:p>
          <a:p>
            <a:pPr>
              <a:spcBef>
                <a:spcPts val="600"/>
              </a:spcBef>
            </a:pPr>
            <a:r>
              <a:rPr lang="en-US" sz="1400" dirty="0">
                <a:solidFill>
                  <a:schemeClr val="tx2">
                    <a:lumMod val="65000"/>
                  </a:schemeClr>
                </a:solidFill>
              </a:rPr>
              <a:t>source code to global high availability</a:t>
            </a:r>
          </a:p>
        </p:txBody>
      </p:sp>
      <p:sp>
        <p:nvSpPr>
          <p:cNvPr id="43" name="TextBox 42">
            <a:extLst>
              <a:ext uri="{FF2B5EF4-FFF2-40B4-BE49-F238E27FC236}">
                <a16:creationId xmlns:a16="http://schemas.microsoft.com/office/drawing/2014/main" id="{E7FCF514-3933-42BF-A0D7-B590C6DD8A5D}"/>
              </a:ext>
            </a:extLst>
          </p:cNvPr>
          <p:cNvSpPr txBox="1"/>
          <p:nvPr/>
        </p:nvSpPr>
        <p:spPr>
          <a:xfrm>
            <a:off x="6678081" y="3863959"/>
            <a:ext cx="463050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Blazor </a:t>
            </a:r>
            <a:r>
              <a:rPr lang="en-US" dirty="0" err="1">
                <a:latin typeface="Open Sans" panose="020B0606030504020204" pitchFamily="34" charset="0"/>
                <a:ea typeface="Open Sans" panose="020B0606030504020204" pitchFamily="34" charset="0"/>
                <a:cs typeface="Open Sans" panose="020B0606030504020204" pitchFamily="34" charset="0"/>
              </a:rPr>
              <a:t>WebAssembly</a:t>
            </a:r>
            <a:r>
              <a:rPr lang="en-US" dirty="0">
                <a:latin typeface="Open Sans" panose="020B0606030504020204" pitchFamily="34" charset="0"/>
                <a:ea typeface="Open Sans" panose="020B0606030504020204" pitchFamily="34" charset="0"/>
                <a:cs typeface="Open Sans" panose="020B0606030504020204" pitchFamily="34" charset="0"/>
              </a:rPr>
              <a:t> with AOT support</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.NET 6 Azure Functions APIs</a:t>
            </a:r>
          </a:p>
        </p:txBody>
      </p:sp>
      <p:pic>
        <p:nvPicPr>
          <p:cNvPr id="45" name="Graphic 44">
            <a:extLst>
              <a:ext uri="{FF2B5EF4-FFF2-40B4-BE49-F238E27FC236}">
                <a16:creationId xmlns:a16="http://schemas.microsoft.com/office/drawing/2014/main" id="{AD2F064A-AD1F-45A3-AED4-141378B872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3797" y="3574105"/>
            <a:ext cx="1320317" cy="1320317"/>
          </a:xfrm>
          <a:prstGeom prst="rect">
            <a:avLst/>
          </a:prstGeom>
        </p:spPr>
      </p:pic>
    </p:spTree>
    <p:extLst>
      <p:ext uri="{BB962C8B-B14F-4D97-AF65-F5344CB8AC3E}">
        <p14:creationId xmlns:p14="http://schemas.microsoft.com/office/powerpoint/2010/main" val="612599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C3B5D39-094F-418F-B529-C854503FFECD}"/>
              </a:ext>
            </a:extLst>
          </p:cNvPr>
          <p:cNvGrpSpPr/>
          <p:nvPr/>
        </p:nvGrpSpPr>
        <p:grpSpPr>
          <a:xfrm>
            <a:off x="3301164" y="967079"/>
            <a:ext cx="5589672" cy="4923843"/>
            <a:chOff x="3301164" y="818251"/>
            <a:chExt cx="5589672" cy="4923843"/>
          </a:xfrm>
        </p:grpSpPr>
        <p:sp>
          <p:nvSpPr>
            <p:cNvPr id="23" name="Title 1">
              <a:extLst>
                <a:ext uri="{FF2B5EF4-FFF2-40B4-BE49-F238E27FC236}">
                  <a16:creationId xmlns:a16="http://schemas.microsoft.com/office/drawing/2014/main" id="{2294F2B3-70BD-49C9-9FAB-B81393135880}"/>
                </a:ext>
              </a:extLst>
            </p:cNvPr>
            <p:cNvSpPr txBox="1">
              <a:spLocks/>
            </p:cNvSpPr>
            <p:nvPr/>
          </p:nvSpPr>
          <p:spPr>
            <a:xfrm>
              <a:off x="3301164" y="2095126"/>
              <a:ext cx="5589672" cy="6093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lnSpc>
                  <a:spcPct val="90000"/>
                </a:lnSpc>
                <a:defRPr/>
              </a:pPr>
              <a:r>
                <a:rPr lang="en-US" sz="4400" dirty="0">
                  <a:gradFill>
                    <a:gsLst>
                      <a:gs pos="0">
                        <a:srgbClr val="FFFFFF"/>
                      </a:gs>
                      <a:gs pos="100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Azure Container Apps</a:t>
              </a:r>
              <a:endParaRPr kumimoji="0" lang="en-US" sz="4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B25C5B0A-8676-49C1-9FC6-11AF1DE519AB}"/>
                </a:ext>
              </a:extLst>
            </p:cNvPr>
            <p:cNvSpPr txBox="1"/>
            <p:nvPr/>
          </p:nvSpPr>
          <p:spPr>
            <a:xfrm>
              <a:off x="5326982" y="818251"/>
              <a:ext cx="1538036" cy="340519"/>
            </a:xfrm>
            <a:prstGeom prst="roundRect">
              <a:avLst/>
            </a:prstGeom>
            <a:gradFill flip="none" rotWithShape="1">
              <a:gsLst>
                <a:gs pos="0">
                  <a:srgbClr val="FF9349"/>
                </a:gs>
                <a:gs pos="100000">
                  <a:srgbClr val="8661C5"/>
                </a:gs>
              </a:gsLst>
              <a:lin ang="2700000" scaled="0"/>
              <a:tileRect/>
            </a:gradFill>
          </p:spPr>
          <p:txBody>
            <a:bodyPr wrap="square" lIns="91440" tIns="45720" rIns="91440" bIns="4572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r>
                <a:rPr lang="en-US" sz="1400" dirty="0">
                  <a:latin typeface="Open Sans" panose="020B0606030504020204" pitchFamily="34" charset="0"/>
                  <a:ea typeface="Open Sans" panose="020B0606030504020204" pitchFamily="34" charset="0"/>
                  <a:cs typeface="Open Sans" panose="020B0606030504020204" pitchFamily="34" charset="0"/>
                </a:rPr>
                <a:t>Public preview</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37988" y="1373482"/>
              <a:ext cx="516024" cy="516024"/>
            </a:xfrm>
            <a:prstGeom prst="rect">
              <a:avLst/>
            </a:prstGeom>
          </p:spPr>
        </p:pic>
        <p:sp>
          <p:nvSpPr>
            <p:cNvPr id="27" name="TextBox 26">
              <a:extLst>
                <a:ext uri="{FF2B5EF4-FFF2-40B4-BE49-F238E27FC236}">
                  <a16:creationId xmlns:a16="http://schemas.microsoft.com/office/drawing/2014/main" id="{081B6D34-0D7A-4B6D-80E2-F2A3FE3A2F1D}"/>
                </a:ext>
              </a:extLst>
            </p:cNvPr>
            <p:cNvSpPr txBox="1"/>
            <p:nvPr/>
          </p:nvSpPr>
          <p:spPr>
            <a:xfrm>
              <a:off x="3629146" y="2860368"/>
              <a:ext cx="4933709" cy="276999"/>
            </a:xfrm>
            <a:prstGeom prst="rect">
              <a:avLst/>
            </a:prstGeom>
            <a:noFill/>
          </p:spPr>
          <p:txBody>
            <a:bodyPr wrap="square" lIns="0" tIns="0" rIns="0" bIns="0" rtlCol="0" anchor="t">
              <a:spAutoFit/>
            </a:bodyPr>
            <a:lstStyle/>
            <a:p>
              <a:pPr algn="ctr" defTabSz="914400">
                <a:spcBef>
                  <a:spcPts val="1800"/>
                </a:spcBef>
                <a:defRPr/>
              </a:pPr>
              <a:r>
                <a:rPr lang="en-US" sz="1800">
                  <a:ln w="3175">
                    <a:noFill/>
                  </a:ln>
                  <a:solidFill>
                    <a:schemeClr val="accent2">
                      <a:lumMod val="90000"/>
                    </a:schemeClr>
                  </a:solidFill>
                  <a:latin typeface="Open Sans" panose="020B0606030504020204" pitchFamily="34" charset="0"/>
                  <a:ea typeface="Open Sans" panose="020B0606030504020204" pitchFamily="34" charset="0"/>
                  <a:cs typeface="Open Sans" panose="020B0606030504020204" pitchFamily="34" charset="0"/>
                </a:rPr>
                <a:t>Serverless containers for microservices</a:t>
              </a:r>
            </a:p>
          </p:txBody>
        </p:sp>
        <p:sp>
          <p:nvSpPr>
            <p:cNvPr id="28" name="TextBox 27">
              <a:extLst>
                <a:ext uri="{FF2B5EF4-FFF2-40B4-BE49-F238E27FC236}">
                  <a16:creationId xmlns:a16="http://schemas.microsoft.com/office/drawing/2014/main" id="{864B6FF3-CEC5-482A-A041-B99F4CA56741}"/>
                </a:ext>
              </a:extLst>
            </p:cNvPr>
            <p:cNvSpPr txBox="1"/>
            <p:nvPr/>
          </p:nvSpPr>
          <p:spPr>
            <a:xfrm>
              <a:off x="3307020" y="4615104"/>
              <a:ext cx="5577961" cy="307777"/>
            </a:xfrm>
            <a:prstGeom prst="rect">
              <a:avLst/>
            </a:prstGeom>
            <a:noFill/>
          </p:spPr>
          <p:txBody>
            <a:bodyPr wrap="square" lIns="0" tIns="0" rIns="0" bIns="0" rtlCol="0">
              <a:spAutoFit/>
            </a:bodyPr>
            <a:lstStyle/>
            <a:p>
              <a:pPr lvl="0" algn="ctr"/>
              <a:r>
                <a:rPr lang="en-US" sz="2000" dirty="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Seamlessly upgrade to Kubernetes</a:t>
              </a:r>
            </a:p>
          </p:txBody>
        </p:sp>
        <p:sp>
          <p:nvSpPr>
            <p:cNvPr id="29" name="TextBox 28">
              <a:extLst>
                <a:ext uri="{FF2B5EF4-FFF2-40B4-BE49-F238E27FC236}">
                  <a16:creationId xmlns:a16="http://schemas.microsoft.com/office/drawing/2014/main" id="{A615EEB9-6078-46BD-B076-84F501E718B0}"/>
                </a:ext>
              </a:extLst>
            </p:cNvPr>
            <p:cNvSpPr txBox="1"/>
            <p:nvPr/>
          </p:nvSpPr>
          <p:spPr>
            <a:xfrm>
              <a:off x="3307020" y="4028713"/>
              <a:ext cx="5577961" cy="307777"/>
            </a:xfrm>
            <a:prstGeom prst="rect">
              <a:avLst/>
            </a:prstGeom>
            <a:noFill/>
          </p:spPr>
          <p:txBody>
            <a:bodyPr wrap="square" lIns="0" tIns="0" rIns="0" bIns="0" rtlCol="0">
              <a:spAutoFit/>
            </a:bodyPr>
            <a:lstStyle/>
            <a:p>
              <a:pPr lvl="0" algn="ctr"/>
              <a:r>
                <a:rPr lang="en-US" sz="200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Focus on apps, not infrastructure</a:t>
              </a:r>
            </a:p>
          </p:txBody>
        </p:sp>
        <p:sp>
          <p:nvSpPr>
            <p:cNvPr id="30" name="TextBox 29">
              <a:extLst>
                <a:ext uri="{FF2B5EF4-FFF2-40B4-BE49-F238E27FC236}">
                  <a16:creationId xmlns:a16="http://schemas.microsoft.com/office/drawing/2014/main" id="{0FA98EFF-D7AB-4938-A540-B5192333AE71}"/>
                </a:ext>
              </a:extLst>
            </p:cNvPr>
            <p:cNvSpPr txBox="1"/>
            <p:nvPr/>
          </p:nvSpPr>
          <p:spPr>
            <a:xfrm>
              <a:off x="3307020" y="3442321"/>
              <a:ext cx="5577960" cy="307777"/>
            </a:xfrm>
            <a:prstGeom prst="rect">
              <a:avLst/>
            </a:prstGeom>
            <a:noFill/>
          </p:spPr>
          <p:txBody>
            <a:bodyPr wrap="square" lIns="0" tIns="0" rIns="0" bIns="0" rtlCol="0">
              <a:spAutoFit/>
            </a:bodyPr>
            <a:lstStyle/>
            <a:p>
              <a:pPr lvl="0" algn="ctr"/>
              <a:r>
                <a:rPr lang="en-US" sz="2000" dirty="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Build modern apps on open source</a:t>
              </a:r>
            </a:p>
          </p:txBody>
        </p:sp>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3581400" y="5127403"/>
              <a:ext cx="50292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3600621" y="5333024"/>
              <a:ext cx="5062116" cy="409070"/>
              <a:chOff x="5336340" y="5438164"/>
              <a:chExt cx="5657713"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460996" cy="319909"/>
                <a:chOff x="9518543" y="5567854"/>
                <a:chExt cx="1460996"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728720"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w="3175">
                        <a:noFill/>
                      </a:ln>
                      <a:solidFill>
                        <a:schemeClr val="accent2">
                          <a:lumMod val="9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w="3175">
                        <a:noFill/>
                      </a:ln>
                      <a:solidFill>
                        <a:schemeClr val="accent2">
                          <a:lumMod val="9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w="3175">
                        <a:noFill/>
                      </a:ln>
                      <a:solidFill>
                        <a:schemeClr val="accent2">
                          <a:lumMod val="9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w="3175">
                        <a:noFill/>
                      </a:ln>
                      <a:solidFill>
                        <a:schemeClr val="accent2">
                          <a:lumMod val="9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Dapr</a:t>
                  </a:r>
                  <a:endParaRPr kumimoji="0" lang="en-US" sz="1400" b="0" i="0" u="none" strike="noStrike" kern="1200" cap="none" spc="0" normalizeH="0" baseline="0" noProof="0">
                    <a:ln w="3175">
                      <a:noFill/>
                    </a:ln>
                    <a:solidFill>
                      <a:schemeClr val="accent2">
                        <a:lumMod val="9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grpSp>
        <p:nvGrpSpPr>
          <p:cNvPr id="14" name="Group 13">
            <a:extLst>
              <a:ext uri="{FF2B5EF4-FFF2-40B4-BE49-F238E27FC236}">
                <a16:creationId xmlns:a16="http://schemas.microsoft.com/office/drawing/2014/main" id="{C25E0B2E-79F5-45D2-9E39-13849B4369A7}"/>
              </a:ext>
            </a:extLst>
          </p:cNvPr>
          <p:cNvGrpSpPr/>
          <p:nvPr/>
        </p:nvGrpSpPr>
        <p:grpSpPr>
          <a:xfrm>
            <a:off x="560121" y="3353473"/>
            <a:ext cx="5946274" cy="1717138"/>
            <a:chOff x="-262021" y="230959"/>
            <a:chExt cx="5946274" cy="1717138"/>
          </a:xfrm>
        </p:grpSpPr>
        <p:sp>
          <p:nvSpPr>
            <p:cNvPr id="13" name="Rectangle 12">
              <a:extLst>
                <a:ext uri="{FF2B5EF4-FFF2-40B4-BE49-F238E27FC236}">
                  <a16:creationId xmlns:a16="http://schemas.microsoft.com/office/drawing/2014/main" id="{F0B89C0E-9A2F-4E6E-8A8B-02CE73F91DA8}"/>
                </a:ext>
              </a:extLst>
            </p:cNvPr>
            <p:cNvSpPr/>
            <p:nvPr/>
          </p:nvSpPr>
          <p:spPr>
            <a:xfrm>
              <a:off x="-262021" y="230959"/>
              <a:ext cx="5946274" cy="17171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D17FCB7-6D5F-4E7C-8F29-F9EEF0571DA3}"/>
                </a:ext>
              </a:extLst>
            </p:cNvPr>
            <p:cNvGrpSpPr/>
            <p:nvPr/>
          </p:nvGrpSpPr>
          <p:grpSpPr>
            <a:xfrm>
              <a:off x="-140526" y="414597"/>
              <a:ext cx="5577961" cy="1480560"/>
              <a:chOff x="-140526" y="414597"/>
              <a:chExt cx="5577961" cy="1480560"/>
            </a:xfrm>
          </p:grpSpPr>
          <p:sp>
            <p:nvSpPr>
              <p:cNvPr id="9" name="TextBox 8">
                <a:extLst>
                  <a:ext uri="{FF2B5EF4-FFF2-40B4-BE49-F238E27FC236}">
                    <a16:creationId xmlns:a16="http://schemas.microsoft.com/office/drawing/2014/main" id="{F39574B9-106F-4D1B-871B-9182F3A71A56}"/>
                  </a:ext>
                </a:extLst>
              </p:cNvPr>
              <p:cNvSpPr txBox="1"/>
              <p:nvPr/>
            </p:nvSpPr>
            <p:spPr>
              <a:xfrm>
                <a:off x="-140526" y="1587380"/>
                <a:ext cx="5577961" cy="307777"/>
              </a:xfrm>
              <a:prstGeom prst="rect">
                <a:avLst/>
              </a:prstGeom>
              <a:noFill/>
            </p:spPr>
            <p:txBody>
              <a:bodyPr wrap="square" lIns="0" tIns="0" rIns="0" bIns="0" rtlCol="0">
                <a:spAutoFit/>
              </a:bodyPr>
              <a:lstStyle/>
              <a:p>
                <a:pPr lvl="0" algn="ctr"/>
                <a:r>
                  <a:rPr lang="en-US" sz="2000" dirty="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Publish from Visual Studio 2022</a:t>
                </a:r>
              </a:p>
            </p:txBody>
          </p:sp>
          <p:sp>
            <p:nvSpPr>
              <p:cNvPr id="10" name="TextBox 9">
                <a:extLst>
                  <a:ext uri="{FF2B5EF4-FFF2-40B4-BE49-F238E27FC236}">
                    <a16:creationId xmlns:a16="http://schemas.microsoft.com/office/drawing/2014/main" id="{08415027-24E7-4665-B12E-33365CBE8C8D}"/>
                  </a:ext>
                </a:extLst>
              </p:cNvPr>
              <p:cNvSpPr txBox="1"/>
              <p:nvPr/>
            </p:nvSpPr>
            <p:spPr>
              <a:xfrm>
                <a:off x="-140526" y="1000989"/>
                <a:ext cx="5577961" cy="307777"/>
              </a:xfrm>
              <a:prstGeom prst="rect">
                <a:avLst/>
              </a:prstGeom>
              <a:noFill/>
            </p:spPr>
            <p:txBody>
              <a:bodyPr wrap="square" lIns="0" tIns="0" rIns="0" bIns="0" rtlCol="0">
                <a:spAutoFit/>
              </a:bodyPr>
              <a:lstStyle/>
              <a:p>
                <a:pPr lvl="0" algn="ctr"/>
                <a:r>
                  <a:rPr lang="en-US" sz="2000" dirty="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Worker Service for background services</a:t>
                </a:r>
              </a:p>
            </p:txBody>
          </p:sp>
          <p:sp>
            <p:nvSpPr>
              <p:cNvPr id="11" name="TextBox 10">
                <a:extLst>
                  <a:ext uri="{FF2B5EF4-FFF2-40B4-BE49-F238E27FC236}">
                    <a16:creationId xmlns:a16="http://schemas.microsoft.com/office/drawing/2014/main" id="{B2350927-5EA6-422E-8000-613C4808859A}"/>
                  </a:ext>
                </a:extLst>
              </p:cNvPr>
              <p:cNvSpPr txBox="1"/>
              <p:nvPr/>
            </p:nvSpPr>
            <p:spPr>
              <a:xfrm>
                <a:off x="-140526" y="414597"/>
                <a:ext cx="5577960" cy="307777"/>
              </a:xfrm>
              <a:prstGeom prst="rect">
                <a:avLst/>
              </a:prstGeom>
              <a:noFill/>
            </p:spPr>
            <p:txBody>
              <a:bodyPr wrap="square" lIns="0" tIns="0" rIns="0" bIns="0" rtlCol="0">
                <a:spAutoFit/>
              </a:bodyPr>
              <a:lstStyle/>
              <a:p>
                <a:pPr lvl="0" algn="ctr"/>
                <a:r>
                  <a:rPr lang="en-US" sz="2000" dirty="0">
                    <a:gradFill flip="none" rotWithShape="1">
                      <a:gsLst>
                        <a:gs pos="0">
                          <a:srgbClr val="FFFFFF"/>
                        </a:gs>
                        <a:gs pos="100000">
                          <a:srgbClr val="FFFFFF"/>
                        </a:gs>
                      </a:gsLst>
                      <a:lin ang="2700000" scaled="1"/>
                      <a:tileRect/>
                    </a:gradFill>
                    <a:latin typeface="Open Sans" panose="020B0606030504020204" pitchFamily="34" charset="0"/>
                    <a:ea typeface="Open Sans" panose="020B0606030504020204" pitchFamily="34" charset="0"/>
                    <a:cs typeface="Open Sans" panose="020B0606030504020204" pitchFamily="34" charset="0"/>
                  </a:rPr>
                  <a:t>ASP.NET web APIs &amp; minimal APIs</a:t>
                </a:r>
              </a:p>
            </p:txBody>
          </p:sp>
        </p:grpSp>
      </p:grpSp>
      <p:grpSp>
        <p:nvGrpSpPr>
          <p:cNvPr id="16" name="Group 15">
            <a:extLst>
              <a:ext uri="{FF2B5EF4-FFF2-40B4-BE49-F238E27FC236}">
                <a16:creationId xmlns:a16="http://schemas.microsoft.com/office/drawing/2014/main" id="{BFFA60F5-47DD-469F-A332-D3EA39EB4824}"/>
              </a:ext>
            </a:extLst>
          </p:cNvPr>
          <p:cNvGrpSpPr/>
          <p:nvPr/>
        </p:nvGrpSpPr>
        <p:grpSpPr>
          <a:xfrm>
            <a:off x="6825556" y="1561432"/>
            <a:ext cx="5793350" cy="4839390"/>
            <a:chOff x="6825556" y="1561432"/>
            <a:chExt cx="5793350" cy="4839390"/>
          </a:xfrm>
        </p:grpSpPr>
        <p:grpSp>
          <p:nvGrpSpPr>
            <p:cNvPr id="8" name="Group 7">
              <a:extLst>
                <a:ext uri="{FF2B5EF4-FFF2-40B4-BE49-F238E27FC236}">
                  <a16:creationId xmlns:a16="http://schemas.microsoft.com/office/drawing/2014/main" id="{2A58AC76-F516-46FD-ABDD-AD5ED73F1884}"/>
                </a:ext>
              </a:extLst>
            </p:cNvPr>
            <p:cNvGrpSpPr/>
            <p:nvPr/>
          </p:nvGrpSpPr>
          <p:grpSpPr>
            <a:xfrm>
              <a:off x="6825556" y="1561432"/>
              <a:ext cx="5793350" cy="4794635"/>
              <a:chOff x="6825556" y="1561432"/>
              <a:chExt cx="5793350" cy="4794635"/>
            </a:xfrm>
          </p:grpSpPr>
          <p:pic>
            <p:nvPicPr>
              <p:cNvPr id="5" name="Picture 4">
                <a:extLst>
                  <a:ext uri="{FF2B5EF4-FFF2-40B4-BE49-F238E27FC236}">
                    <a16:creationId xmlns:a16="http://schemas.microsoft.com/office/drawing/2014/main" id="{0F3E0CB8-770F-423C-A20C-AC322091372B}"/>
                  </a:ext>
                  <a:ext uri="{C183D7F6-B498-43B3-948B-1728B52AA6E4}">
                    <adec:decorative xmlns:adec="http://schemas.microsoft.com/office/drawing/2017/decorative" val="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717D671-CF8B-4AD4-A64A-AF7BE556FEEA}"/>
                  </a:ext>
                </a:extLst>
              </p:cNvPr>
              <p:cNvPicPr>
                <a:picLocks noChangeAspect="1"/>
              </p:cNvPicPr>
              <p:nvPr/>
            </p:nvPicPr>
            <p:blipFill>
              <a:blip r:embed="rId13"/>
              <a:stretch>
                <a:fillRect/>
              </a:stretch>
            </p:blipFill>
            <p:spPr>
              <a:xfrm>
                <a:off x="7312951" y="1895157"/>
                <a:ext cx="5305955" cy="3168834"/>
              </a:xfrm>
              <a:prstGeom prst="rect">
                <a:avLst/>
              </a:prstGeom>
            </p:spPr>
          </p:pic>
        </p:grpSp>
        <p:sp>
          <p:nvSpPr>
            <p:cNvPr id="15" name="TextBox 14">
              <a:extLst>
                <a:ext uri="{FF2B5EF4-FFF2-40B4-BE49-F238E27FC236}">
                  <a16:creationId xmlns:a16="http://schemas.microsoft.com/office/drawing/2014/main" id="{DA661C07-DE7E-4468-94C3-43EED3905DA8}"/>
                </a:ext>
              </a:extLst>
            </p:cNvPr>
            <p:cNvSpPr txBox="1"/>
            <p:nvPr/>
          </p:nvSpPr>
          <p:spPr>
            <a:xfrm>
              <a:off x="7112000" y="6139212"/>
              <a:ext cx="5029200" cy="261610"/>
            </a:xfrm>
            <a:prstGeom prst="rect">
              <a:avLst/>
            </a:prstGeom>
            <a:noFill/>
          </p:spPr>
          <p:txBody>
            <a:bodyPr wrap="square" rtlCol="0">
              <a:spAutoFit/>
            </a:bodyPr>
            <a:lstStyle/>
            <a:p>
              <a:pPr algn="ctr"/>
              <a:endParaRPr lang="en-US" sz="1100" dirty="0">
                <a:solidFill>
                  <a:schemeClr val="tx2">
                    <a:lumMod val="50000"/>
                  </a:schemeClr>
                </a:solidFill>
              </a:endParaRPr>
            </a:p>
          </p:txBody>
        </p:sp>
      </p:grpSp>
    </p:spTree>
    <p:extLst>
      <p:ext uri="{BB962C8B-B14F-4D97-AF65-F5344CB8AC3E}">
        <p14:creationId xmlns:p14="http://schemas.microsoft.com/office/powerpoint/2010/main" val="69316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1693 0 " pathEditMode="relative" rAng="0" ptsTypes="AA">
                                      <p:cBhvr>
                                        <p:cTn id="6" dur="2000" fill="hold"/>
                                        <p:tgtEl>
                                          <p:spTgt spid="3"/>
                                        </p:tgtEl>
                                        <p:attrNameLst>
                                          <p:attrName>ppt_x</p:attrName>
                                          <p:attrName>ppt_y</p:attrName>
                                        </p:attrNameLst>
                                      </p:cBhvr>
                                      <p:rCtr x="-10846"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6EC1-641A-4F25-8EFC-8E3880F778D1}"/>
              </a:ext>
            </a:extLst>
          </p:cNvPr>
          <p:cNvSpPr>
            <a:spLocks noGrp="1"/>
          </p:cNvSpPr>
          <p:nvPr>
            <p:ph type="title"/>
          </p:nvPr>
        </p:nvSpPr>
        <p:spPr>
          <a:xfrm>
            <a:off x="831850" y="1772239"/>
            <a:ext cx="7746731" cy="2790236"/>
          </a:xfrm>
        </p:spPr>
        <p:txBody>
          <a:bodyPr/>
          <a:lstStyle/>
          <a:p>
            <a:r>
              <a:rPr lang="en-US" dirty="0"/>
              <a:t>Demo – </a:t>
            </a:r>
            <a:br>
              <a:rPr lang="en-US" dirty="0"/>
            </a:br>
            <a:r>
              <a:rPr lang="en-US" dirty="0"/>
              <a:t>Cloud development</a:t>
            </a:r>
          </a:p>
        </p:txBody>
      </p:sp>
      <p:sp>
        <p:nvSpPr>
          <p:cNvPr id="5" name="Text Placeholder 4">
            <a:extLst>
              <a:ext uri="{FF2B5EF4-FFF2-40B4-BE49-F238E27FC236}">
                <a16:creationId xmlns:a16="http://schemas.microsoft.com/office/drawing/2014/main" id="{DDF4A1F8-E6C7-4AAB-A706-80868EA78FFD}"/>
              </a:ext>
            </a:extLst>
          </p:cNvPr>
          <p:cNvSpPr>
            <a:spLocks noGrp="1"/>
          </p:cNvSpPr>
          <p:nvPr>
            <p:ph type="body" idx="1"/>
          </p:nvPr>
        </p:nvSpPr>
        <p:spPr/>
        <p:txBody>
          <a:bodyPr/>
          <a:lstStyle/>
          <a:p>
            <a:r>
              <a:rPr kumimoji="0" lang="it-IT" sz="2400" b="0" i="0" u="none" strike="noStrike" kern="1200" cap="none" spc="0" normalizeH="0" baseline="0" noProof="0" dirty="0">
                <a:ln>
                  <a:noFill/>
                </a:ln>
                <a:solidFill>
                  <a:srgbClr val="FFFFFF"/>
                </a:solidFill>
                <a:effectLst/>
                <a:uLnTx/>
                <a:uFillTx/>
                <a:latin typeface="Segoe UI"/>
                <a:ea typeface="+mn-ea"/>
                <a:cs typeface="+mn-cs"/>
              </a:rPr>
              <a:t>.NET 6 Worker Services, Azure Container Apps</a:t>
            </a:r>
            <a:endParaRPr lang="en-US" dirty="0"/>
          </a:p>
        </p:txBody>
      </p:sp>
      <p:pic>
        <p:nvPicPr>
          <p:cNvPr id="3" name="Graphic 2">
            <a:extLst>
              <a:ext uri="{FF2B5EF4-FFF2-40B4-BE49-F238E27FC236}">
                <a16:creationId xmlns:a16="http://schemas.microsoft.com/office/drawing/2014/main" id="{3FF34CE0-6D07-4A09-9F70-1A195404C4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8581" y="1955867"/>
            <a:ext cx="2867342" cy="3074428"/>
          </a:xfrm>
          <a:prstGeom prst="rect">
            <a:avLst/>
          </a:prstGeom>
        </p:spPr>
      </p:pic>
    </p:spTree>
    <p:extLst>
      <p:ext uri="{BB962C8B-B14F-4D97-AF65-F5344CB8AC3E}">
        <p14:creationId xmlns:p14="http://schemas.microsoft.com/office/powerpoint/2010/main" val="4164859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Modern client development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87762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7A16-EDD2-41D6-B9DC-1685AE27E98D}"/>
              </a:ext>
            </a:extLst>
          </p:cNvPr>
          <p:cNvSpPr>
            <a:spLocks noGrp="1"/>
          </p:cNvSpPr>
          <p:nvPr>
            <p:ph type="title"/>
          </p:nvPr>
        </p:nvSpPr>
        <p:spPr>
          <a:xfrm>
            <a:off x="937472" y="152925"/>
            <a:ext cx="10515600" cy="1325563"/>
          </a:xfrm>
        </p:spPr>
        <p:txBody>
          <a:bodyPr/>
          <a:lstStyle/>
          <a:p>
            <a:r>
              <a:rPr lang="en-US" dirty="0"/>
              <a:t>Blazor – full stack web apps with .NET</a:t>
            </a:r>
          </a:p>
        </p:txBody>
      </p:sp>
      <p:sp>
        <p:nvSpPr>
          <p:cNvPr id="9" name="TextBox 8">
            <a:extLst>
              <a:ext uri="{FF2B5EF4-FFF2-40B4-BE49-F238E27FC236}">
                <a16:creationId xmlns:a16="http://schemas.microsoft.com/office/drawing/2014/main" id="{400CEB64-6101-468F-B018-5641CFA407DC}"/>
              </a:ext>
            </a:extLst>
          </p:cNvPr>
          <p:cNvSpPr txBox="1"/>
          <p:nvPr/>
        </p:nvSpPr>
        <p:spPr>
          <a:xfrm>
            <a:off x="1321885" y="1682472"/>
            <a:ext cx="2261832" cy="461665"/>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11" name="TextBox 10">
            <a:extLst>
              <a:ext uri="{FF2B5EF4-FFF2-40B4-BE49-F238E27FC236}">
                <a16:creationId xmlns:a16="http://schemas.microsoft.com/office/drawing/2014/main" id="{60A64A65-18CD-4F3F-81E8-82FD71EB6937}"/>
              </a:ext>
            </a:extLst>
          </p:cNvPr>
          <p:cNvSpPr txBox="1"/>
          <p:nvPr/>
        </p:nvSpPr>
        <p:spPr>
          <a:xfrm>
            <a:off x="7459996" y="1727496"/>
            <a:ext cx="3207852" cy="461665"/>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Blazor </a:t>
            </a:r>
            <a:r>
              <a:rPr lang="en-US" sz="2400" dirty="0" err="1">
                <a:latin typeface="Open Sans" panose="020B0606030504020204" pitchFamily="34" charset="0"/>
                <a:ea typeface="Open Sans" panose="020B0606030504020204" pitchFamily="34" charset="0"/>
                <a:cs typeface="Open Sans" panose="020B0606030504020204" pitchFamily="34" charset="0"/>
              </a:rPr>
              <a:t>WebAssembly</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6" name="Group 35">
            <a:extLst>
              <a:ext uri="{FF2B5EF4-FFF2-40B4-BE49-F238E27FC236}">
                <a16:creationId xmlns:a16="http://schemas.microsoft.com/office/drawing/2014/main" id="{B1F3EC79-F714-486F-9574-7869D937E22C}"/>
              </a:ext>
            </a:extLst>
          </p:cNvPr>
          <p:cNvGrpSpPr/>
          <p:nvPr/>
        </p:nvGrpSpPr>
        <p:grpSpPr>
          <a:xfrm>
            <a:off x="6863711" y="2069039"/>
            <a:ext cx="4813530" cy="2749133"/>
            <a:chOff x="3282391" y="3988546"/>
            <a:chExt cx="4813530" cy="2749133"/>
          </a:xfrm>
        </p:grpSpPr>
        <p:sp>
          <p:nvSpPr>
            <p:cNvPr id="29" name="Isosceles Triangle 28">
              <a:extLst>
                <a:ext uri="{FF2B5EF4-FFF2-40B4-BE49-F238E27FC236}">
                  <a16:creationId xmlns:a16="http://schemas.microsoft.com/office/drawing/2014/main" id="{95E1A7FB-8C27-4A89-B478-E9409BF4405B}"/>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C04B1D4-BA09-4BBC-AE79-38F4886EA05F}"/>
                </a:ext>
              </a:extLst>
            </p:cNvPr>
            <p:cNvSpPr/>
            <p:nvPr/>
          </p:nvSpPr>
          <p:spPr>
            <a:xfrm>
              <a:off x="3282391" y="4972367"/>
              <a:ext cx="649341" cy="77137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Browser window outline">
              <a:extLst>
                <a:ext uri="{FF2B5EF4-FFF2-40B4-BE49-F238E27FC236}">
                  <a16:creationId xmlns:a16="http://schemas.microsoft.com/office/drawing/2014/main" id="{8819EDF4-6D33-4977-807E-BB5D817255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5538" y="4799147"/>
              <a:ext cx="1021561" cy="1021561"/>
            </a:xfrm>
            <a:prstGeom prst="rect">
              <a:avLst/>
            </a:prstGeom>
          </p:spPr>
        </p:pic>
        <p:sp>
          <p:nvSpPr>
            <p:cNvPr id="18" name="TextBox 17">
              <a:extLst>
                <a:ext uri="{FF2B5EF4-FFF2-40B4-BE49-F238E27FC236}">
                  <a16:creationId xmlns:a16="http://schemas.microsoft.com/office/drawing/2014/main" id="{FC50012D-F441-47DF-B6E4-805521C14359}"/>
                </a:ext>
              </a:extLst>
            </p:cNvPr>
            <p:cNvSpPr txBox="1"/>
            <p:nvPr/>
          </p:nvSpPr>
          <p:spPr>
            <a:xfrm>
              <a:off x="4415916" y="5154126"/>
              <a:ext cx="731290" cy="400110"/>
            </a:xfrm>
            <a:prstGeom prst="rect">
              <a:avLst/>
            </a:prstGeom>
            <a:noFill/>
          </p:spPr>
          <p:txBody>
            <a:bodyPr wrap="none" rtlCol="0">
              <a:spAutoFit/>
            </a:bodyPr>
            <a:lstStyle/>
            <a:p>
              <a:r>
                <a:rPr lang="en-US" sz="2000" dirty="0"/>
                <a:t>DOM</a:t>
              </a:r>
            </a:p>
          </p:txBody>
        </p:sp>
        <p:grpSp>
          <p:nvGrpSpPr>
            <p:cNvPr id="31" name="Group 30">
              <a:extLst>
                <a:ext uri="{FF2B5EF4-FFF2-40B4-BE49-F238E27FC236}">
                  <a16:creationId xmlns:a16="http://schemas.microsoft.com/office/drawing/2014/main" id="{13C424CC-2F4E-4FEC-AA7B-CCDCB4415622}"/>
                </a:ext>
              </a:extLst>
            </p:cNvPr>
            <p:cNvGrpSpPr/>
            <p:nvPr/>
          </p:nvGrpSpPr>
          <p:grpSpPr>
            <a:xfrm>
              <a:off x="6015791" y="4646045"/>
              <a:ext cx="1977417" cy="1424013"/>
              <a:chOff x="9381957" y="2138947"/>
              <a:chExt cx="2481179" cy="1973180"/>
            </a:xfrm>
          </p:grpSpPr>
          <p:sp>
            <p:nvSpPr>
              <p:cNvPr id="26" name="Rectangle 25">
                <a:extLst>
                  <a:ext uri="{FF2B5EF4-FFF2-40B4-BE49-F238E27FC236}">
                    <a16:creationId xmlns:a16="http://schemas.microsoft.com/office/drawing/2014/main" id="{F86A5314-8651-418F-98C7-65B79D7AC5F3}"/>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26C42957-68E6-481C-A1F8-5A30185C6A23}"/>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802F489C-8FCC-45A9-B6E2-7E256A5F9F9A}"/>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algn="ctr" defTabSz="932472" fontAlgn="base">
                  <a:spcBef>
                    <a:spcPct val="0"/>
                  </a:spcBef>
                  <a:spcAft>
                    <a:spcPct val="0"/>
                  </a:spcAft>
                  <a:defRPr/>
                </a:pPr>
                <a:r>
                  <a:rPr lang="en-US" sz="1200" dirty="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3" name="Graphic 32" descr="Line Arrow: Clockwise curve">
              <a:extLst>
                <a:ext uri="{FF2B5EF4-FFF2-40B4-BE49-F238E27FC236}">
                  <a16:creationId xmlns:a16="http://schemas.microsoft.com/office/drawing/2014/main" id="{CE5E2F62-8224-4AD2-AA62-352091B246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35" name="Graphic 34" descr="Line Arrow: Clockwise curve">
              <a:extLst>
                <a:ext uri="{FF2B5EF4-FFF2-40B4-BE49-F238E27FC236}">
                  <a16:creationId xmlns:a16="http://schemas.microsoft.com/office/drawing/2014/main" id="{2966A23E-2AAF-460A-86EE-0811A8815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79" name="Group 78">
            <a:extLst>
              <a:ext uri="{FF2B5EF4-FFF2-40B4-BE49-F238E27FC236}">
                <a16:creationId xmlns:a16="http://schemas.microsoft.com/office/drawing/2014/main" id="{EBF55CDF-A602-4B5A-8681-5357F65DAC4A}"/>
              </a:ext>
            </a:extLst>
          </p:cNvPr>
          <p:cNvGrpSpPr/>
          <p:nvPr/>
        </p:nvGrpSpPr>
        <p:grpSpPr>
          <a:xfrm>
            <a:off x="203688" y="1994172"/>
            <a:ext cx="5547258" cy="2749133"/>
            <a:chOff x="203688" y="2272233"/>
            <a:chExt cx="5547258" cy="2749133"/>
          </a:xfrm>
        </p:grpSpPr>
        <p:grpSp>
          <p:nvGrpSpPr>
            <p:cNvPr id="67" name="Group 66">
              <a:extLst>
                <a:ext uri="{FF2B5EF4-FFF2-40B4-BE49-F238E27FC236}">
                  <a16:creationId xmlns:a16="http://schemas.microsoft.com/office/drawing/2014/main" id="{D3C0312F-020E-44AA-830B-B896439E031C}"/>
                </a:ext>
              </a:extLst>
            </p:cNvPr>
            <p:cNvGrpSpPr/>
            <p:nvPr/>
          </p:nvGrpSpPr>
          <p:grpSpPr>
            <a:xfrm>
              <a:off x="203688" y="2272233"/>
              <a:ext cx="5547258" cy="2749133"/>
              <a:chOff x="4253056" y="1194912"/>
              <a:chExt cx="5547258" cy="2749133"/>
            </a:xfrm>
          </p:grpSpPr>
          <p:grpSp>
            <p:nvGrpSpPr>
              <p:cNvPr id="41" name="Group 40">
                <a:extLst>
                  <a:ext uri="{FF2B5EF4-FFF2-40B4-BE49-F238E27FC236}">
                    <a16:creationId xmlns:a16="http://schemas.microsoft.com/office/drawing/2014/main" id="{7DF60854-0C33-42FF-B0AC-2B2B7DF32771}"/>
                  </a:ext>
                </a:extLst>
              </p:cNvPr>
              <p:cNvGrpSpPr/>
              <p:nvPr/>
            </p:nvGrpSpPr>
            <p:grpSpPr>
              <a:xfrm>
                <a:off x="5164402" y="1194912"/>
                <a:ext cx="4635912" cy="2749133"/>
                <a:chOff x="3460008" y="3988546"/>
                <a:chExt cx="4635912" cy="2749133"/>
              </a:xfrm>
            </p:grpSpPr>
            <p:sp>
              <p:nvSpPr>
                <p:cNvPr id="42" name="Isosceles Triangle 41">
                  <a:extLst>
                    <a:ext uri="{FF2B5EF4-FFF2-40B4-BE49-F238E27FC236}">
                      <a16:creationId xmlns:a16="http://schemas.microsoft.com/office/drawing/2014/main" id="{5ECE5F0D-C478-4F49-B634-B51313F72A39}"/>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5BC0EAE-36A0-43F2-ACB0-B2473D5DED47}"/>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6FDA06F9-726E-4239-BD9B-92BF6659D06C}"/>
                    </a:ext>
                  </a:extLst>
                </p:cNvPr>
                <p:cNvGrpSpPr/>
                <p:nvPr/>
              </p:nvGrpSpPr>
              <p:grpSpPr>
                <a:xfrm>
                  <a:off x="6015791" y="4646045"/>
                  <a:ext cx="1977417" cy="1424013"/>
                  <a:chOff x="9381957" y="2138947"/>
                  <a:chExt cx="2481179" cy="1973180"/>
                </a:xfrm>
              </p:grpSpPr>
              <p:sp>
                <p:nvSpPr>
                  <p:cNvPr id="49" name="Rectangle 48">
                    <a:extLst>
                      <a:ext uri="{FF2B5EF4-FFF2-40B4-BE49-F238E27FC236}">
                        <a16:creationId xmlns:a16="http://schemas.microsoft.com/office/drawing/2014/main" id="{1A9455B0-FF37-4E77-B947-BFD1014DF3F6}"/>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39E07539-3D68-42E1-BDB7-E0C6152AB171}"/>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40" name="Graphic 39" descr="Browser window outline">
                <a:extLst>
                  <a:ext uri="{FF2B5EF4-FFF2-40B4-BE49-F238E27FC236}">
                    <a16:creationId xmlns:a16="http://schemas.microsoft.com/office/drawing/2014/main" id="{3C6E744F-0F2B-456C-B64C-6CF7A0003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53" name="Graphic 52" descr="Line Arrow: Clockwise curve">
                <a:extLst>
                  <a:ext uri="{FF2B5EF4-FFF2-40B4-BE49-F238E27FC236}">
                    <a16:creationId xmlns:a16="http://schemas.microsoft.com/office/drawing/2014/main" id="{ECA348D3-08AA-432C-9BF9-579897C2A8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55" name="Graphic 54" descr="Line Arrow: Clockwise curve">
                <a:extLst>
                  <a:ext uri="{FF2B5EF4-FFF2-40B4-BE49-F238E27FC236}">
                    <a16:creationId xmlns:a16="http://schemas.microsoft.com/office/drawing/2014/main" id="{D7137760-B9BA-4907-925B-5EA578BDE7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7" name="Graphic 6" descr="Server">
                <a:extLst>
                  <a:ext uri="{FF2B5EF4-FFF2-40B4-BE49-F238E27FC236}">
                    <a16:creationId xmlns:a16="http://schemas.microsoft.com/office/drawing/2014/main" id="{89BDCAA0-7252-4F1A-8C4F-480B06014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57" name="TextBox 56">
                <a:extLst>
                  <a:ext uri="{FF2B5EF4-FFF2-40B4-BE49-F238E27FC236}">
                    <a16:creationId xmlns:a16="http://schemas.microsoft.com/office/drawing/2014/main" id="{DECB5078-C0DC-48DD-A648-6257741C0CA9}"/>
                  </a:ext>
                </a:extLst>
              </p:cNvPr>
              <p:cNvSpPr txBox="1"/>
              <p:nvPr/>
            </p:nvSpPr>
            <p:spPr>
              <a:xfrm>
                <a:off x="4407808" y="2442179"/>
                <a:ext cx="731290" cy="400110"/>
              </a:xfrm>
              <a:prstGeom prst="rect">
                <a:avLst/>
              </a:prstGeom>
              <a:noFill/>
            </p:spPr>
            <p:txBody>
              <a:bodyPr wrap="none" rtlCol="0">
                <a:spAutoFit/>
              </a:bodyPr>
              <a:lstStyle/>
              <a:p>
                <a:r>
                  <a:rPr lang="en-US" sz="2000" dirty="0"/>
                  <a:t>DOM</a:t>
                </a:r>
              </a:p>
            </p:txBody>
          </p:sp>
        </p:grpSp>
        <p:sp>
          <p:nvSpPr>
            <p:cNvPr id="70" name="TextBox 69">
              <a:extLst>
                <a:ext uri="{FF2B5EF4-FFF2-40B4-BE49-F238E27FC236}">
                  <a16:creationId xmlns:a16="http://schemas.microsoft.com/office/drawing/2014/main" id="{672D71B8-1859-4820-9B86-DD8C5E74C238}"/>
                </a:ext>
              </a:extLst>
            </p:cNvPr>
            <p:cNvSpPr txBox="1"/>
            <p:nvPr/>
          </p:nvSpPr>
          <p:spPr>
            <a:xfrm>
              <a:off x="1321885" y="3405455"/>
              <a:ext cx="1468560" cy="369332"/>
            </a:xfrm>
            <a:prstGeom prst="rect">
              <a:avLst/>
            </a:prstGeom>
            <a:noFill/>
          </p:spPr>
          <p:txBody>
            <a:bodyPr wrap="square" rtlCol="0">
              <a:spAutoFit/>
            </a:bodyPr>
            <a:lstStyle/>
            <a:p>
              <a:r>
                <a:rPr lang="en-US" dirty="0" err="1"/>
                <a:t>SignalR</a:t>
              </a:r>
              <a:endParaRPr lang="en-US" dirty="0"/>
            </a:p>
          </p:txBody>
        </p:sp>
      </p:grpSp>
      <p:sp>
        <p:nvSpPr>
          <p:cNvPr id="78" name="TextBox 77">
            <a:extLst>
              <a:ext uri="{FF2B5EF4-FFF2-40B4-BE49-F238E27FC236}">
                <a16:creationId xmlns:a16="http://schemas.microsoft.com/office/drawing/2014/main" id="{951D96CF-2D26-479F-91CE-EC641FB3E3D2}"/>
              </a:ext>
            </a:extLst>
          </p:cNvPr>
          <p:cNvSpPr txBox="1"/>
          <p:nvPr/>
        </p:nvSpPr>
        <p:spPr>
          <a:xfrm>
            <a:off x="1225249" y="4455889"/>
            <a:ext cx="3694330" cy="1600438"/>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Full access to server capabilities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Fast to startup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C</a:t>
            </a:r>
            <a:r>
              <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ode never leaves the server</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Supports older browsers &amp; thin clients</a:t>
            </a:r>
            <a:endPar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Requires persistent connection</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chemeClr val="tx2">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Higher UI latency</a:t>
            </a:r>
          </a:p>
        </p:txBody>
      </p:sp>
      <p:sp>
        <p:nvSpPr>
          <p:cNvPr id="81" name="TextBox 80">
            <a:extLst>
              <a:ext uri="{FF2B5EF4-FFF2-40B4-BE49-F238E27FC236}">
                <a16:creationId xmlns:a16="http://schemas.microsoft.com/office/drawing/2014/main" id="{AEE78B80-E33E-4737-87DE-EA89648E1B2D}"/>
              </a:ext>
            </a:extLst>
          </p:cNvPr>
          <p:cNvSpPr txBox="1"/>
          <p:nvPr/>
        </p:nvSpPr>
        <p:spPr>
          <a:xfrm>
            <a:off x="7463302" y="4457214"/>
            <a:ext cx="4238409" cy="1716817"/>
          </a:xfrm>
          <a:prstGeom prst="rect">
            <a:avLst/>
          </a:prstGeom>
          <a:noFill/>
        </p:spPr>
        <p:txBody>
          <a:bodyPr wrap="square">
            <a:spAutoFit/>
          </a:bodyPr>
          <a:lstStyle/>
          <a:p>
            <a:pPr defTabSz="932742">
              <a:lnSpc>
                <a:spcPct val="110000"/>
              </a:lnSpc>
              <a:spcBef>
                <a:spcPct val="20000"/>
              </a:spcBef>
              <a:buClr>
                <a:srgbClr val="00B050"/>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Runs fully client-side</a:t>
            </a:r>
          </a:p>
          <a:p>
            <a:pPr defTabSz="932742">
              <a:lnSpc>
                <a:spcPct val="110000"/>
              </a:lnSpc>
              <a:spcBef>
                <a:spcPct val="20000"/>
              </a:spcBef>
              <a:buClr>
                <a:srgbClr val="00B050"/>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No required server component</a:t>
            </a:r>
          </a:p>
          <a:p>
            <a:pPr defTabSz="932742">
              <a:lnSpc>
                <a:spcPct val="110000"/>
              </a:lnSpc>
              <a:spcBef>
                <a:spcPct val="20000"/>
              </a:spcBef>
              <a:buClr>
                <a:srgbClr val="00B050"/>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Host as a static site</a:t>
            </a:r>
          </a:p>
          <a:p>
            <a:pPr defTabSz="932742">
              <a:lnSpc>
                <a:spcPct val="110000"/>
              </a:lnSpc>
              <a:spcBef>
                <a:spcPct val="20000"/>
              </a:spcBef>
              <a:buClr>
                <a:srgbClr val="00B050"/>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Can execute offline</a:t>
            </a:r>
          </a:p>
          <a:p>
            <a:pPr defTabSz="932742">
              <a:lnSpc>
                <a:spcPct val="110000"/>
              </a:lnSpc>
              <a:spcBef>
                <a:spcPct val="20000"/>
              </a:spcBef>
              <a:buClr>
                <a:srgbClr val="D83B01"/>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Larger download size</a:t>
            </a:r>
          </a:p>
          <a:p>
            <a:pPr defTabSz="932742">
              <a:lnSpc>
                <a:spcPct val="110000"/>
              </a:lnSpc>
              <a:spcBef>
                <a:spcPct val="20000"/>
              </a:spcBef>
              <a:buClr>
                <a:srgbClr val="D83B01"/>
              </a:buClr>
              <a:buSzPct val="90000"/>
              <a:buFont typeface="Wingdings" panose="05000000000000000000" pitchFamily="2" charset="2"/>
              <a:buChar char=""/>
              <a:defRPr/>
            </a:pPr>
            <a:r>
              <a:rPr lang="en-US" sz="1400" dirty="0">
                <a:solidFill>
                  <a:schemeClr val="tx2">
                    <a:lumMod val="65000"/>
                  </a:schemeClr>
                </a:solidFill>
                <a:latin typeface="Open Sans" panose="020B0606030504020204" pitchFamily="34" charset="0"/>
                <a:ea typeface="Open Sans" panose="020B0606030504020204" pitchFamily="34" charset="0"/>
                <a:cs typeface="Open Sans" panose="020B0606030504020204" pitchFamily="34" charset="0"/>
              </a:rPr>
              <a:t>Slower runtime performance</a:t>
            </a:r>
          </a:p>
        </p:txBody>
      </p:sp>
      <p:cxnSp>
        <p:nvCxnSpPr>
          <p:cNvPr id="82" name="Straight Connector 81">
            <a:extLst>
              <a:ext uri="{FF2B5EF4-FFF2-40B4-BE49-F238E27FC236}">
                <a16:creationId xmlns:a16="http://schemas.microsoft.com/office/drawing/2014/main" id="{CEA69DE2-38FE-46AB-9580-0B98A7C01451}"/>
              </a:ext>
            </a:extLst>
          </p:cNvPr>
          <p:cNvCxnSpPr>
            <a:cxnSpLocks/>
          </p:cNvCxnSpPr>
          <p:nvPr/>
        </p:nvCxnSpPr>
        <p:spPr>
          <a:xfrm>
            <a:off x="6323819" y="1815861"/>
            <a:ext cx="0" cy="292744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D17BB2B1-A249-4867-9A9F-673271DDBD7C}"/>
              </a:ext>
            </a:extLst>
          </p:cNvPr>
          <p:cNvGrpSpPr/>
          <p:nvPr/>
        </p:nvGrpSpPr>
        <p:grpSpPr>
          <a:xfrm>
            <a:off x="0" y="4375214"/>
            <a:ext cx="12191999" cy="2286283"/>
            <a:chOff x="0" y="4375214"/>
            <a:chExt cx="12191999" cy="2286283"/>
          </a:xfrm>
        </p:grpSpPr>
        <p:grpSp>
          <p:nvGrpSpPr>
            <p:cNvPr id="89" name="Group 88">
              <a:extLst>
                <a:ext uri="{FF2B5EF4-FFF2-40B4-BE49-F238E27FC236}">
                  <a16:creationId xmlns:a16="http://schemas.microsoft.com/office/drawing/2014/main" id="{76FB3A4A-EECC-47CF-8BFF-442268B39B57}"/>
                </a:ext>
              </a:extLst>
            </p:cNvPr>
            <p:cNvGrpSpPr/>
            <p:nvPr/>
          </p:nvGrpSpPr>
          <p:grpSpPr>
            <a:xfrm>
              <a:off x="0" y="4375214"/>
              <a:ext cx="12191999" cy="2286283"/>
              <a:chOff x="1" y="3741655"/>
              <a:chExt cx="12191999" cy="2286283"/>
            </a:xfrm>
          </p:grpSpPr>
          <p:sp>
            <p:nvSpPr>
              <p:cNvPr id="88" name="Rectangle 87">
                <a:extLst>
                  <a:ext uri="{FF2B5EF4-FFF2-40B4-BE49-F238E27FC236}">
                    <a16:creationId xmlns:a16="http://schemas.microsoft.com/office/drawing/2014/main" id="{C16104AE-852E-4259-A5FC-8540C93268D1}"/>
                  </a:ext>
                </a:extLst>
              </p:cNvPr>
              <p:cNvSpPr/>
              <p:nvPr/>
            </p:nvSpPr>
            <p:spPr>
              <a:xfrm>
                <a:off x="1" y="3741655"/>
                <a:ext cx="12191999" cy="2286283"/>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C7783CE-B78D-41B1-8136-6A7475D45629}"/>
                  </a:ext>
                </a:extLst>
              </p:cNvPr>
              <p:cNvSpPr txBox="1"/>
              <p:nvPr/>
            </p:nvSpPr>
            <p:spPr>
              <a:xfrm>
                <a:off x="3191013" y="3973636"/>
                <a:ext cx="5809976" cy="1806648"/>
              </a:xfrm>
              <a:prstGeom prst="rect">
                <a:avLst/>
              </a:prstGeom>
              <a:noFill/>
            </p:spPr>
            <p:txBody>
              <a:bodyPr wrap="square">
                <a:spAutoFit/>
              </a:bodyPr>
              <a:lstStyle/>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Blazor </a:t>
                </a:r>
                <a:r>
                  <a:rPr lang="en-US" sz="1600" dirty="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 ahead-of-time (AOT) compilation</a:t>
                </a:r>
              </a:p>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Smaller Blazor </a:t>
                </a:r>
                <a:r>
                  <a:rPr lang="en-US" sz="1600" dirty="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 app download size</a:t>
                </a:r>
              </a:p>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Error boundaries</a:t>
                </a:r>
              </a:p>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 type inference &amp; generic type constraints</a:t>
                </a:r>
              </a:p>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Dynamic components</a:t>
                </a:r>
              </a:p>
              <a:p>
                <a:pPr lvl="0">
                  <a:lnSpc>
                    <a:spcPct val="90000"/>
                  </a:lnSpc>
                  <a:spcBef>
                    <a:spcPts val="600"/>
                  </a:spcBef>
                  <a:defRPr/>
                </a:pP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Blazor state persistence during prerendering</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1" name="TextBox 90">
              <a:extLst>
                <a:ext uri="{FF2B5EF4-FFF2-40B4-BE49-F238E27FC236}">
                  <a16:creationId xmlns:a16="http://schemas.microsoft.com/office/drawing/2014/main" id="{1697ABBB-E558-4C72-A907-8861D26DDDA0}"/>
                </a:ext>
              </a:extLst>
            </p:cNvPr>
            <p:cNvSpPr txBox="1"/>
            <p:nvPr/>
          </p:nvSpPr>
          <p:spPr>
            <a:xfrm>
              <a:off x="1058251" y="5175528"/>
              <a:ext cx="1326109" cy="523220"/>
            </a:xfrm>
            <a:prstGeom prst="rect">
              <a:avLst/>
            </a:prstGeom>
            <a:noFill/>
            <a:ln>
              <a:noFill/>
            </a:ln>
          </p:spPr>
          <p:txBody>
            <a:bodyPr wrap="square" rtlCol="0">
              <a:spAutoFit/>
            </a:bodyPr>
            <a:lstStyle/>
            <a:p>
              <a:r>
                <a:rPr lang="en-US" sz="2800" dirty="0">
                  <a:latin typeface="Segoe UI" panose="020B0502040204020203" pitchFamily="34" charset="0"/>
                  <a:cs typeface="Segoe UI" panose="020B0502040204020203" pitchFamily="34" charset="0"/>
                </a:rPr>
                <a:t>.NET 6 </a:t>
              </a:r>
            </a:p>
          </p:txBody>
        </p:sp>
      </p:grpSp>
    </p:spTree>
    <p:extLst>
      <p:ext uri="{BB962C8B-B14F-4D97-AF65-F5344CB8AC3E}">
        <p14:creationId xmlns:p14="http://schemas.microsoft.com/office/powerpoint/2010/main" val="125309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1000"/>
                                        <p:tgtEl>
                                          <p:spTgt spid="82"/>
                                        </p:tgtEl>
                                      </p:cBhvr>
                                    </p:animEffect>
                                  </p:childTnLst>
                                </p:cTn>
                              </p:par>
                              <p:par>
                                <p:cTn id="8" presetID="42"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1000"/>
                                        <p:tgtEl>
                                          <p:spTgt spid="79"/>
                                        </p:tgtEl>
                                      </p:cBhvr>
                                    </p:animEffect>
                                    <p:anim calcmode="lin" valueType="num">
                                      <p:cBhvr>
                                        <p:cTn id="11" dur="1000" fill="hold"/>
                                        <p:tgtEl>
                                          <p:spTgt spid="79"/>
                                        </p:tgtEl>
                                        <p:attrNameLst>
                                          <p:attrName>ppt_x</p:attrName>
                                        </p:attrNameLst>
                                      </p:cBhvr>
                                      <p:tavLst>
                                        <p:tav tm="0">
                                          <p:val>
                                            <p:strVal val="#ppt_x"/>
                                          </p:val>
                                        </p:tav>
                                        <p:tav tm="100000">
                                          <p:val>
                                            <p:strVal val="#ppt_x"/>
                                          </p:val>
                                        </p:tav>
                                      </p:tavLst>
                                    </p:anim>
                                    <p:anim calcmode="lin" valueType="num">
                                      <p:cBhvr>
                                        <p:cTn id="12" dur="1000" fill="hold"/>
                                        <p:tgtEl>
                                          <p:spTgt spid="7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0" presetClass="entr" presetSubtype="0" fill="hold" grpId="1"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78"/>
                                        </p:tgtEl>
                                      </p:cBhvr>
                                    </p:animEffect>
                                    <p:set>
                                      <p:cBhvr>
                                        <p:cTn id="29" dur="1" fill="hold">
                                          <p:stCondLst>
                                            <p:cond delay="499"/>
                                          </p:stCondLst>
                                        </p:cTn>
                                        <p:tgtEl>
                                          <p:spTgt spid="78"/>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81"/>
                                        </p:tgtEl>
                                      </p:cBhvr>
                                    </p:animEffect>
                                    <p:set>
                                      <p:cBhvr>
                                        <p:cTn id="32" dur="1" fill="hold">
                                          <p:stCondLst>
                                            <p:cond delay="499"/>
                                          </p:stCondLst>
                                        </p:cTn>
                                        <p:tgtEl>
                                          <p:spTgt spid="81"/>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left)">
                                      <p:cBhvr>
                                        <p:cTn id="3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P spid="81" grpId="0"/>
      <p:bldP spid="8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044DE-C83D-4B80-BCA4-917D6091DA3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084"/>
          <a:stretch/>
        </p:blipFill>
        <p:spPr>
          <a:xfrm>
            <a:off x="6937847" y="1561432"/>
            <a:ext cx="5340619" cy="4794635"/>
          </a:xfrm>
          <a:prstGeom prst="rect">
            <a:avLst/>
          </a:prstGeom>
        </p:spPr>
      </p:pic>
      <p:sp>
        <p:nvSpPr>
          <p:cNvPr id="2" name="Title 1">
            <a:extLst>
              <a:ext uri="{FF2B5EF4-FFF2-40B4-BE49-F238E27FC236}">
                <a16:creationId xmlns:a16="http://schemas.microsoft.com/office/drawing/2014/main" id="{227E3CC9-6FCE-4012-9693-A6FA2F79E556}"/>
              </a:ext>
            </a:extLst>
          </p:cNvPr>
          <p:cNvSpPr>
            <a:spLocks noGrp="1"/>
          </p:cNvSpPr>
          <p:nvPr>
            <p:ph type="title"/>
          </p:nvPr>
        </p:nvSpPr>
        <p:spPr/>
        <p:txBody>
          <a:bodyPr/>
          <a:lstStyle/>
          <a:p>
            <a:r>
              <a:rPr lang="en-US" dirty="0"/>
              <a:t>Blazor Fluent UI Components</a:t>
            </a:r>
          </a:p>
        </p:txBody>
      </p:sp>
      <p:sp>
        <p:nvSpPr>
          <p:cNvPr id="4" name="Content Placeholder 3">
            <a:extLst>
              <a:ext uri="{FF2B5EF4-FFF2-40B4-BE49-F238E27FC236}">
                <a16:creationId xmlns:a16="http://schemas.microsoft.com/office/drawing/2014/main" id="{CFEA2ABE-7813-4453-BBE2-0C99EDBCB75B}"/>
              </a:ext>
            </a:extLst>
          </p:cNvPr>
          <p:cNvSpPr>
            <a:spLocks noGrp="1"/>
          </p:cNvSpPr>
          <p:nvPr>
            <p:ph idx="1"/>
          </p:nvPr>
        </p:nvSpPr>
        <p:spPr>
          <a:xfrm>
            <a:off x="838200" y="2495921"/>
            <a:ext cx="5771147" cy="3637082"/>
          </a:xfrm>
        </p:spPr>
        <p:txBody>
          <a:bodyPr>
            <a:normAutofit/>
          </a:bodyPr>
          <a:lstStyle/>
          <a:p>
            <a:r>
              <a:rPr lang="en-US" dirty="0"/>
              <a:t>40+ Blazor components </a:t>
            </a:r>
          </a:p>
          <a:p>
            <a:r>
              <a:rPr lang="en-US" dirty="0"/>
              <a:t>Fully accessible with light, dark, and high contrast modes</a:t>
            </a:r>
          </a:p>
          <a:p>
            <a:r>
              <a:rPr lang="en-US" dirty="0"/>
              <a:t>Default styles match the latest Windows 11 Fluent visuals </a:t>
            </a:r>
          </a:p>
          <a:p>
            <a:r>
              <a:rPr lang="en-US" dirty="0"/>
              <a:t>Integration with web, Windows, Teams, Office, and more</a:t>
            </a:r>
          </a:p>
        </p:txBody>
      </p:sp>
      <p:sp>
        <p:nvSpPr>
          <p:cNvPr id="5" name="Content Placeholder 4">
            <a:extLst>
              <a:ext uri="{FF2B5EF4-FFF2-40B4-BE49-F238E27FC236}">
                <a16:creationId xmlns:a16="http://schemas.microsoft.com/office/drawing/2014/main" id="{21D03A05-98FB-4ECB-8798-8DB028033082}"/>
              </a:ext>
            </a:extLst>
          </p:cNvPr>
          <p:cNvSpPr>
            <a:spLocks noGrp="1"/>
          </p:cNvSpPr>
          <p:nvPr>
            <p:ph idx="13"/>
          </p:nvPr>
        </p:nvSpPr>
        <p:spPr>
          <a:xfrm>
            <a:off x="838200" y="6064194"/>
            <a:ext cx="10515600" cy="579149"/>
          </a:xfrm>
        </p:spPr>
        <p:txBody>
          <a:bodyPr>
            <a:normAutofit/>
          </a:bodyPr>
          <a:lstStyle/>
          <a:p>
            <a:r>
              <a:rPr lang="en-US" sz="2400" dirty="0"/>
              <a:t>aka.ms/blazor-fluent-ui </a:t>
            </a:r>
          </a:p>
        </p:txBody>
      </p:sp>
      <p:pic>
        <p:nvPicPr>
          <p:cNvPr id="1026" name="x_Picture 2" descr="Graphical user interface&#10;&#10;Description automatically generated">
            <a:extLst>
              <a:ext uri="{FF2B5EF4-FFF2-40B4-BE49-F238E27FC236}">
                <a16:creationId xmlns:a16="http://schemas.microsoft.com/office/drawing/2014/main" id="{42191446-DDFB-479B-A9A8-01765E4C1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496" y="1892974"/>
            <a:ext cx="4791240" cy="313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25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grpId="1" nodeType="withEffect">
                                  <p:stCondLst>
                                    <p:cond delay="0"/>
                                  </p:stCondLst>
                                  <p:childTnLst>
                                    <p:animMotion origin="layout" path="M 0 -7.40741E-7 L 0 0.03287 " pathEditMode="relative" rAng="0" ptsTypes="AA">
                                      <p:cBhvr>
                                        <p:cTn id="4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normAutofit/>
          </a:bodyPr>
          <a:lstStyle/>
          <a:p>
            <a:r>
              <a:rPr lang="en-US" sz="3600" dirty="0"/>
              <a:t>Hybrid apps with Blazor &amp; .NET MAUI</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Can use 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container &amp; controls</a:t>
            </a:r>
          </a:p>
        </p:txBody>
      </p:sp>
      <p:grpSp>
        <p:nvGrpSpPr>
          <p:cNvPr id="147" name="Group 146">
            <a:extLst>
              <a:ext uri="{FF2B5EF4-FFF2-40B4-BE49-F238E27FC236}">
                <a16:creationId xmlns:a16="http://schemas.microsoft.com/office/drawing/2014/main" id="{757A5F94-7AB2-435A-8231-176C5E9D996E}"/>
              </a:ext>
            </a:extLst>
          </p:cNvPr>
          <p:cNvGrpSpPr/>
          <p:nvPr/>
        </p:nvGrpSpPr>
        <p:grpSpPr>
          <a:xfrm>
            <a:off x="764473" y="4240010"/>
            <a:ext cx="4646681" cy="1612452"/>
            <a:chOff x="764473" y="4240010"/>
            <a:chExt cx="4646681" cy="1612452"/>
          </a:xfrm>
        </p:grpSpPr>
        <p:grpSp>
          <p:nvGrpSpPr>
            <p:cNvPr id="148" name="Group 147">
              <a:extLst>
                <a:ext uri="{FF2B5EF4-FFF2-40B4-BE49-F238E27FC236}">
                  <a16:creationId xmlns:a16="http://schemas.microsoft.com/office/drawing/2014/main" id="{8188C2F3-053C-4766-A74A-16298B0562CA}"/>
                </a:ext>
              </a:extLst>
            </p:cNvPr>
            <p:cNvGrpSpPr/>
            <p:nvPr/>
          </p:nvGrpSpPr>
          <p:grpSpPr>
            <a:xfrm>
              <a:off x="764473" y="4835245"/>
              <a:ext cx="4646681" cy="1017217"/>
              <a:chOff x="769916" y="4835245"/>
              <a:chExt cx="4646681" cy="1017217"/>
            </a:xfrm>
          </p:grpSpPr>
          <p:grpSp>
            <p:nvGrpSpPr>
              <p:cNvPr id="162" name="Group 161">
                <a:extLst>
                  <a:ext uri="{FF2B5EF4-FFF2-40B4-BE49-F238E27FC236}">
                    <a16:creationId xmlns:a16="http://schemas.microsoft.com/office/drawing/2014/main" id="{230020E9-8DE8-4728-8E6D-3D7A2D497FB7}"/>
                  </a:ext>
                </a:extLst>
              </p:cNvPr>
              <p:cNvGrpSpPr/>
              <p:nvPr/>
            </p:nvGrpSpPr>
            <p:grpSpPr>
              <a:xfrm>
                <a:off x="3247831" y="4938062"/>
                <a:ext cx="914400" cy="914400"/>
                <a:chOff x="2212166" y="5530079"/>
                <a:chExt cx="914400" cy="914400"/>
              </a:xfrm>
            </p:grpSpPr>
            <p:sp>
              <p:nvSpPr>
                <p:cNvPr id="176" name="TextBox 175">
                  <a:extLst>
                    <a:ext uri="{FF2B5EF4-FFF2-40B4-BE49-F238E27FC236}">
                      <a16:creationId xmlns:a16="http://schemas.microsoft.com/office/drawing/2014/main" id="{69306B91-62AA-43B4-8AE2-C01D62DC67CF}"/>
                    </a:ext>
                  </a:extLst>
                </p:cNvPr>
                <p:cNvSpPr txBox="1"/>
                <p:nvPr/>
              </p:nvSpPr>
              <p:spPr>
                <a:xfrm>
                  <a:off x="2450054" y="5824174"/>
                  <a:ext cx="4651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77" name="Graphic 176" descr="Smart Phone with solid fill">
                  <a:extLst>
                    <a:ext uri="{FF2B5EF4-FFF2-40B4-BE49-F238E27FC236}">
                      <a16:creationId xmlns:a16="http://schemas.microsoft.com/office/drawing/2014/main" id="{D75137F9-85EE-4D7A-A762-CEC605CD1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63" name="Group 162">
                <a:extLst>
                  <a:ext uri="{FF2B5EF4-FFF2-40B4-BE49-F238E27FC236}">
                    <a16:creationId xmlns:a16="http://schemas.microsoft.com/office/drawing/2014/main" id="{538D85E3-90EC-4564-9444-ABE74F305DDF}"/>
                  </a:ext>
                </a:extLst>
              </p:cNvPr>
              <p:cNvGrpSpPr/>
              <p:nvPr/>
            </p:nvGrpSpPr>
            <p:grpSpPr>
              <a:xfrm>
                <a:off x="4502197" y="4936615"/>
                <a:ext cx="914400" cy="914400"/>
                <a:chOff x="5187159" y="4792658"/>
                <a:chExt cx="914400" cy="914400"/>
              </a:xfrm>
            </p:grpSpPr>
            <p:pic>
              <p:nvPicPr>
                <p:cNvPr id="174" name="Picture 173">
                  <a:extLst>
                    <a:ext uri="{FF2B5EF4-FFF2-40B4-BE49-F238E27FC236}">
                      <a16:creationId xmlns:a16="http://schemas.microsoft.com/office/drawing/2014/main" id="{F1B2DE3E-95F3-474A-834F-5E2E99DC0140}"/>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175" name="Graphic 174" descr="Smart Phone outline">
                  <a:extLst>
                    <a:ext uri="{FF2B5EF4-FFF2-40B4-BE49-F238E27FC236}">
                      <a16:creationId xmlns:a16="http://schemas.microsoft.com/office/drawing/2014/main" id="{665BFAE0-3C78-4A2F-A7CA-8B466C90D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64" name="Group 163">
                <a:extLst>
                  <a:ext uri="{FF2B5EF4-FFF2-40B4-BE49-F238E27FC236}">
                    <a16:creationId xmlns:a16="http://schemas.microsoft.com/office/drawing/2014/main" id="{ABBDE66B-E847-4A5B-8B17-1B998349727E}"/>
                  </a:ext>
                </a:extLst>
              </p:cNvPr>
              <p:cNvGrpSpPr/>
              <p:nvPr/>
            </p:nvGrpSpPr>
            <p:grpSpPr>
              <a:xfrm>
                <a:off x="2008873" y="4843985"/>
                <a:ext cx="914400" cy="914400"/>
                <a:chOff x="1986003" y="5319061"/>
                <a:chExt cx="914400" cy="914400"/>
              </a:xfrm>
            </p:grpSpPr>
            <p:sp>
              <p:nvSpPr>
                <p:cNvPr id="172" name="TextBox 171">
                  <a:extLst>
                    <a:ext uri="{FF2B5EF4-FFF2-40B4-BE49-F238E27FC236}">
                      <a16:creationId xmlns:a16="http://schemas.microsoft.com/office/drawing/2014/main" id="{0B4557F3-EE70-4A3A-8B76-351A46C60A95}"/>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173" name="Graphic 172" descr="Laptop with solid fill">
                  <a:extLst>
                    <a:ext uri="{FF2B5EF4-FFF2-40B4-BE49-F238E27FC236}">
                      <a16:creationId xmlns:a16="http://schemas.microsoft.com/office/drawing/2014/main" id="{5AA473D4-6DF9-45E1-B90B-EBA78873D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165" name="Group 164">
                <a:extLst>
                  <a:ext uri="{FF2B5EF4-FFF2-40B4-BE49-F238E27FC236}">
                    <a16:creationId xmlns:a16="http://schemas.microsoft.com/office/drawing/2014/main" id="{0EEBA200-0437-43E2-9702-F5A7A299220F}"/>
                  </a:ext>
                </a:extLst>
              </p:cNvPr>
              <p:cNvGrpSpPr/>
              <p:nvPr/>
            </p:nvGrpSpPr>
            <p:grpSpPr>
              <a:xfrm>
                <a:off x="769916" y="4835245"/>
                <a:ext cx="914400" cy="914400"/>
                <a:chOff x="769916" y="4835245"/>
                <a:chExt cx="914400" cy="914400"/>
              </a:xfrm>
            </p:grpSpPr>
            <p:grpSp>
              <p:nvGrpSpPr>
                <p:cNvPr id="166" name="Group 42">
                  <a:extLst>
                    <a:ext uri="{FF2B5EF4-FFF2-40B4-BE49-F238E27FC236}">
                      <a16:creationId xmlns:a16="http://schemas.microsoft.com/office/drawing/2014/main" id="{06894C36-452F-4B24-A2EB-9A2E4E1A2C5F}"/>
                    </a:ext>
                  </a:extLst>
                </p:cNvPr>
                <p:cNvGrpSpPr>
                  <a:grpSpLocks noChangeAspect="1"/>
                </p:cNvGrpSpPr>
                <p:nvPr/>
              </p:nvGrpSpPr>
              <p:grpSpPr bwMode="auto">
                <a:xfrm>
                  <a:off x="1135999" y="5160126"/>
                  <a:ext cx="179625" cy="186207"/>
                  <a:chOff x="3492" y="1769"/>
                  <a:chExt cx="854" cy="864"/>
                </a:xfrm>
                <a:solidFill>
                  <a:srgbClr val="FFFFFF"/>
                </a:solidFill>
              </p:grpSpPr>
              <p:sp>
                <p:nvSpPr>
                  <p:cNvPr id="168" name="Freeform 43">
                    <a:extLst>
                      <a:ext uri="{FF2B5EF4-FFF2-40B4-BE49-F238E27FC236}">
                        <a16:creationId xmlns:a16="http://schemas.microsoft.com/office/drawing/2014/main" id="{E4A019B2-18BB-4AF4-86A4-68F30F0959B6}"/>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Freeform 44">
                    <a:extLst>
                      <a:ext uri="{FF2B5EF4-FFF2-40B4-BE49-F238E27FC236}">
                        <a16:creationId xmlns:a16="http://schemas.microsoft.com/office/drawing/2014/main" id="{37B887B5-D0AB-4180-A8DD-4D8ED8CAFB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Freeform 45">
                    <a:extLst>
                      <a:ext uri="{FF2B5EF4-FFF2-40B4-BE49-F238E27FC236}">
                        <a16:creationId xmlns:a16="http://schemas.microsoft.com/office/drawing/2014/main" id="{A16B6257-1275-495B-8146-08B255EC7183}"/>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1" name="Freeform 46">
                    <a:extLst>
                      <a:ext uri="{FF2B5EF4-FFF2-40B4-BE49-F238E27FC236}">
                        <a16:creationId xmlns:a16="http://schemas.microsoft.com/office/drawing/2014/main" id="{A21D10F2-B08C-4CCA-A54B-CD6FED27816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167" name="Graphic 166" descr="Laptop outline">
                  <a:extLst>
                    <a:ext uri="{FF2B5EF4-FFF2-40B4-BE49-F238E27FC236}">
                      <a16:creationId xmlns:a16="http://schemas.microsoft.com/office/drawing/2014/main" id="{1991110C-DB0D-4F1E-9BE8-7D973DA21C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49" name="Group 148">
              <a:extLst>
                <a:ext uri="{FF2B5EF4-FFF2-40B4-BE49-F238E27FC236}">
                  <a16:creationId xmlns:a16="http://schemas.microsoft.com/office/drawing/2014/main" id="{6CAEF5CE-5A14-408D-94F8-337AAA6F3ACE}"/>
                </a:ext>
              </a:extLst>
            </p:cNvPr>
            <p:cNvGrpSpPr/>
            <p:nvPr/>
          </p:nvGrpSpPr>
          <p:grpSpPr>
            <a:xfrm>
              <a:off x="1158602" y="4240010"/>
              <a:ext cx="3839048" cy="595235"/>
              <a:chOff x="1158602" y="4240010"/>
              <a:chExt cx="3839048" cy="595235"/>
            </a:xfrm>
          </p:grpSpPr>
          <p:grpSp>
            <p:nvGrpSpPr>
              <p:cNvPr id="150" name="Group 149">
                <a:extLst>
                  <a:ext uri="{FF2B5EF4-FFF2-40B4-BE49-F238E27FC236}">
                    <a16:creationId xmlns:a16="http://schemas.microsoft.com/office/drawing/2014/main" id="{2D5F0B76-98A0-410B-9FA8-6CE94C4E7B00}"/>
                  </a:ext>
                </a:extLst>
              </p:cNvPr>
              <p:cNvGrpSpPr/>
              <p:nvPr/>
            </p:nvGrpSpPr>
            <p:grpSpPr>
              <a:xfrm rot="10800000">
                <a:off x="1158602" y="4244154"/>
                <a:ext cx="157022" cy="558777"/>
                <a:chOff x="1629501" y="2666967"/>
                <a:chExt cx="125906" cy="558777"/>
              </a:xfrm>
            </p:grpSpPr>
            <p:cxnSp>
              <p:nvCxnSpPr>
                <p:cNvPr id="160" name="Straight Connector 159">
                  <a:extLst>
                    <a:ext uri="{FF2B5EF4-FFF2-40B4-BE49-F238E27FC236}">
                      <a16:creationId xmlns:a16="http://schemas.microsoft.com/office/drawing/2014/main" id="{AAC3F6F6-80CF-4593-BDEE-6AC31FA77089}"/>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161" name="Oval 160">
                  <a:extLst>
                    <a:ext uri="{FF2B5EF4-FFF2-40B4-BE49-F238E27FC236}">
                      <a16:creationId xmlns:a16="http://schemas.microsoft.com/office/drawing/2014/main" id="{857D7B9B-4A33-4563-A29E-C7B197A34CD2}"/>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02393954-77F4-4DD7-AD4A-7BEF8E89EC71}"/>
                  </a:ext>
                </a:extLst>
              </p:cNvPr>
              <p:cNvGrpSpPr/>
              <p:nvPr/>
            </p:nvGrpSpPr>
            <p:grpSpPr>
              <a:xfrm>
                <a:off x="2368309" y="4267340"/>
                <a:ext cx="157022" cy="567905"/>
                <a:chOff x="2368309" y="4267340"/>
                <a:chExt cx="157022" cy="567905"/>
              </a:xfrm>
            </p:grpSpPr>
            <p:cxnSp>
              <p:nvCxnSpPr>
                <p:cNvPr id="158" name="Straight Connector 157">
                  <a:extLst>
                    <a:ext uri="{FF2B5EF4-FFF2-40B4-BE49-F238E27FC236}">
                      <a16:creationId xmlns:a16="http://schemas.microsoft.com/office/drawing/2014/main" id="{4F0E39D9-29D1-48A4-969D-B45DD9F3B6AE}"/>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159" name="Oval 158">
                  <a:extLst>
                    <a:ext uri="{FF2B5EF4-FFF2-40B4-BE49-F238E27FC236}">
                      <a16:creationId xmlns:a16="http://schemas.microsoft.com/office/drawing/2014/main" id="{3C8A81B1-47FA-4D1C-81C7-16E5D765ADB2}"/>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2" name="Group 151">
                <a:extLst>
                  <a:ext uri="{FF2B5EF4-FFF2-40B4-BE49-F238E27FC236}">
                    <a16:creationId xmlns:a16="http://schemas.microsoft.com/office/drawing/2014/main" id="{6A700E70-3A7E-47AA-839A-324C449676F9}"/>
                  </a:ext>
                </a:extLst>
              </p:cNvPr>
              <p:cNvGrpSpPr/>
              <p:nvPr/>
            </p:nvGrpSpPr>
            <p:grpSpPr>
              <a:xfrm>
                <a:off x="3621141" y="4240010"/>
                <a:ext cx="157022" cy="576645"/>
                <a:chOff x="3587721" y="4267340"/>
                <a:chExt cx="157022" cy="576645"/>
              </a:xfrm>
            </p:grpSpPr>
            <p:cxnSp>
              <p:nvCxnSpPr>
                <p:cNvPr id="156" name="Straight Connector 155">
                  <a:extLst>
                    <a:ext uri="{FF2B5EF4-FFF2-40B4-BE49-F238E27FC236}">
                      <a16:creationId xmlns:a16="http://schemas.microsoft.com/office/drawing/2014/main" id="{2940F304-4F82-49C8-901A-681614DD85CB}"/>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157" name="Oval 156">
                  <a:extLst>
                    <a:ext uri="{FF2B5EF4-FFF2-40B4-BE49-F238E27FC236}">
                      <a16:creationId xmlns:a16="http://schemas.microsoft.com/office/drawing/2014/main" id="{155288EA-4D95-4EB3-998E-0FF1C8D3AC60}"/>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3" name="Group 152">
                <a:extLst>
                  <a:ext uri="{FF2B5EF4-FFF2-40B4-BE49-F238E27FC236}">
                    <a16:creationId xmlns:a16="http://schemas.microsoft.com/office/drawing/2014/main" id="{4B3624CC-5896-4CDF-B267-49B8B010751B}"/>
                  </a:ext>
                </a:extLst>
              </p:cNvPr>
              <p:cNvGrpSpPr/>
              <p:nvPr/>
            </p:nvGrpSpPr>
            <p:grpSpPr>
              <a:xfrm>
                <a:off x="4840628" y="4244154"/>
                <a:ext cx="157022" cy="558076"/>
                <a:chOff x="4858561" y="4282039"/>
                <a:chExt cx="157022" cy="558076"/>
              </a:xfrm>
            </p:grpSpPr>
            <p:cxnSp>
              <p:nvCxnSpPr>
                <p:cNvPr id="154" name="Straight Connector 153">
                  <a:extLst>
                    <a:ext uri="{FF2B5EF4-FFF2-40B4-BE49-F238E27FC236}">
                      <a16:creationId xmlns:a16="http://schemas.microsoft.com/office/drawing/2014/main" id="{10BE4B20-DEBB-4563-A04D-0BEE23254E4D}"/>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155" name="Oval 154">
                  <a:extLst>
                    <a:ext uri="{FF2B5EF4-FFF2-40B4-BE49-F238E27FC236}">
                      <a16:creationId xmlns:a16="http://schemas.microsoft.com/office/drawing/2014/main" id="{120326DB-C425-44EC-889B-C5C340536A49}"/>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67559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500"/>
                                        <p:tgtEl>
                                          <p:spTgt spid="58">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8">
                                            <p:txEl>
                                              <p:pRg st="2" end="2"/>
                                            </p:txEl>
                                          </p:spTgt>
                                        </p:tgtEl>
                                        <p:attrNameLst>
                                          <p:attrName>style.visibility</p:attrName>
                                        </p:attrNameLst>
                                      </p:cBhvr>
                                      <p:to>
                                        <p:strVal val="visible"/>
                                      </p:to>
                                    </p:set>
                                    <p:animEffect transition="in" filter="fade">
                                      <p:cBhvr>
                                        <p:cTn id="27" dur="500"/>
                                        <p:tgtEl>
                                          <p:spTgt spid="58">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8">
                                            <p:txEl>
                                              <p:pRg st="4" end="4"/>
                                            </p:txEl>
                                          </p:spTgt>
                                        </p:tgtEl>
                                        <p:attrNameLst>
                                          <p:attrName>style.visibility</p:attrName>
                                        </p:attrNameLst>
                                      </p:cBhvr>
                                      <p:to>
                                        <p:strVal val="visible"/>
                                      </p:to>
                                    </p:set>
                                    <p:animEffect transition="in" filter="fade">
                                      <p:cBhvr>
                                        <p:cTn id="31" dur="500"/>
                                        <p:tgtEl>
                                          <p:spTgt spid="58">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58">
                                            <p:txEl>
                                              <p:pRg st="6" end="6"/>
                                            </p:txEl>
                                          </p:spTgt>
                                        </p:tgtEl>
                                        <p:attrNameLst>
                                          <p:attrName>style.visibility</p:attrName>
                                        </p:attrNameLst>
                                      </p:cBhvr>
                                      <p:to>
                                        <p:strVal val="visible"/>
                                      </p:to>
                                    </p:set>
                                    <p:animEffect transition="in" filter="fade">
                                      <p:cBhvr>
                                        <p:cTn id="35"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88E71A-5E3F-4CCE-8766-19ADA62A6C15}"/>
              </a:ext>
            </a:extLst>
          </p:cNvPr>
          <p:cNvSpPr>
            <a:spLocks noGrp="1"/>
          </p:cNvSpPr>
          <p:nvPr>
            <p:ph type="title"/>
          </p:nvPr>
        </p:nvSpPr>
        <p:spPr>
          <a:xfrm>
            <a:off x="836612" y="-403723"/>
            <a:ext cx="3932237" cy="1600200"/>
          </a:xfrm>
        </p:spPr>
        <p:txBody>
          <a:bodyPr>
            <a:normAutofit/>
          </a:bodyPr>
          <a:lstStyle/>
          <a:p>
            <a:r>
              <a:rPr lang="en-US" sz="3600" dirty="0"/>
              <a:t>Powered4.tv</a:t>
            </a:r>
          </a:p>
        </p:txBody>
      </p:sp>
      <p:sp>
        <p:nvSpPr>
          <p:cNvPr id="9" name="Text Placeholder 8">
            <a:extLst>
              <a:ext uri="{FF2B5EF4-FFF2-40B4-BE49-F238E27FC236}">
                <a16:creationId xmlns:a16="http://schemas.microsoft.com/office/drawing/2014/main" id="{C11B5170-787E-47F8-A1DE-C1A129062AB8}"/>
              </a:ext>
            </a:extLst>
          </p:cNvPr>
          <p:cNvSpPr>
            <a:spLocks noGrp="1"/>
          </p:cNvSpPr>
          <p:nvPr>
            <p:ph type="body" sz="half" idx="2"/>
          </p:nvPr>
        </p:nvSpPr>
        <p:spPr>
          <a:xfrm>
            <a:off x="836612" y="1196477"/>
            <a:ext cx="3932237" cy="3811588"/>
          </a:xfrm>
        </p:spPr>
        <p:txBody>
          <a:bodyPr>
            <a:normAutofit/>
          </a:bodyPr>
          <a:lstStyle/>
          <a:p>
            <a:r>
              <a:rPr lang="en-US" sz="1800" dirty="0">
                <a:solidFill>
                  <a:schemeClr val="tx2">
                    <a:lumMod val="85000"/>
                  </a:schemeClr>
                </a:solidFill>
              </a:rPr>
              <a:t>“We want to create the ‘Netflix of wrestling’. </a:t>
            </a:r>
          </a:p>
          <a:p>
            <a:r>
              <a:rPr lang="en-US" sz="1800" dirty="0">
                <a:solidFill>
                  <a:schemeClr val="tx2">
                    <a:lumMod val="85000"/>
                  </a:schemeClr>
                </a:solidFill>
              </a:rPr>
              <a:t>We’ve been running the live site with .NET 6 release candidates and have been very happy with the performance and scale. </a:t>
            </a:r>
          </a:p>
          <a:p>
            <a:r>
              <a:rPr lang="en-US" sz="1800" dirty="0">
                <a:solidFill>
                  <a:schemeClr val="tx2">
                    <a:lumMod val="85000"/>
                  </a:schemeClr>
                </a:solidFill>
              </a:rPr>
              <a:t>As a small business we are cost sensitive. .NET and Azure enables a small start-up like us to compete in the market, and scale as we grow.”</a:t>
            </a:r>
          </a:p>
          <a:p>
            <a:r>
              <a:rPr lang="en-US" sz="1800" i="1" dirty="0">
                <a:solidFill>
                  <a:schemeClr val="tx2">
                    <a:lumMod val="85000"/>
                  </a:schemeClr>
                </a:solidFill>
              </a:rPr>
              <a:t>- Steve Peirce, Co-founder &amp; CTO</a:t>
            </a:r>
          </a:p>
          <a:p>
            <a:endParaRPr lang="en-US" sz="2000" dirty="0">
              <a:solidFill>
                <a:schemeClr val="tx2">
                  <a:lumMod val="85000"/>
                </a:schemeClr>
              </a:solidFill>
            </a:endParaRPr>
          </a:p>
        </p:txBody>
      </p:sp>
      <p:sp>
        <p:nvSpPr>
          <p:cNvPr id="10" name="Text Placeholder 1">
            <a:extLst>
              <a:ext uri="{FF2B5EF4-FFF2-40B4-BE49-F238E27FC236}">
                <a16:creationId xmlns:a16="http://schemas.microsoft.com/office/drawing/2014/main" id="{0ACBA43A-D6A5-4081-843F-7EB7E60715F9}"/>
              </a:ext>
            </a:extLst>
          </p:cNvPr>
          <p:cNvSpPr txBox="1">
            <a:spLocks/>
          </p:cNvSpPr>
          <p:nvPr/>
        </p:nvSpPr>
        <p:spPr>
          <a:xfrm>
            <a:off x="1708608" y="5265895"/>
            <a:ext cx="2008747"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5.6M</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video impressions</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a:extLst>
              <a:ext uri="{FF2B5EF4-FFF2-40B4-BE49-F238E27FC236}">
                <a16:creationId xmlns:a16="http://schemas.microsoft.com/office/drawing/2014/main" id="{77061135-E7E6-4B2B-9BB4-4C33BEB914D8}"/>
              </a:ext>
            </a:extLst>
          </p:cNvPr>
          <p:cNvPicPr>
            <a:picLocks noChangeAspect="1"/>
          </p:cNvPicPr>
          <p:nvPr/>
        </p:nvPicPr>
        <p:blipFill>
          <a:blip r:embed="rId3"/>
          <a:stretch>
            <a:fillRect/>
          </a:stretch>
        </p:blipFill>
        <p:spPr>
          <a:xfrm>
            <a:off x="5320050" y="673769"/>
            <a:ext cx="6221236" cy="4098758"/>
          </a:xfrm>
          <a:prstGeom prst="rect">
            <a:avLst/>
          </a:prstGeom>
        </p:spPr>
      </p:pic>
      <p:sp>
        <p:nvSpPr>
          <p:cNvPr id="17" name="Text Placeholder 1">
            <a:extLst>
              <a:ext uri="{FF2B5EF4-FFF2-40B4-BE49-F238E27FC236}">
                <a16:creationId xmlns:a16="http://schemas.microsoft.com/office/drawing/2014/main" id="{90F10798-401C-4F7B-BFFD-52F6802897ED}"/>
              </a:ext>
            </a:extLst>
          </p:cNvPr>
          <p:cNvSpPr txBox="1">
            <a:spLocks/>
          </p:cNvSpPr>
          <p:nvPr/>
        </p:nvSpPr>
        <p:spPr>
          <a:xfrm>
            <a:off x="9143318" y="5265896"/>
            <a:ext cx="1340075"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65</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countries</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Text Placeholder 1">
            <a:extLst>
              <a:ext uri="{FF2B5EF4-FFF2-40B4-BE49-F238E27FC236}">
                <a16:creationId xmlns:a16="http://schemas.microsoft.com/office/drawing/2014/main" id="{F04E0721-2FA9-4306-9C85-36A6E4BA89F2}"/>
              </a:ext>
            </a:extLst>
          </p:cNvPr>
          <p:cNvSpPr txBox="1">
            <a:spLocks/>
          </p:cNvSpPr>
          <p:nvPr/>
        </p:nvSpPr>
        <p:spPr>
          <a:xfrm>
            <a:off x="5425963" y="5265897"/>
            <a:ext cx="2008747"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6600" spc="-50" dirty="0">
                <a:ln w="3175">
                  <a:noFill/>
                </a:ln>
                <a:solidFill>
                  <a:schemeClr val="bg1">
                    <a:lumMod val="40000"/>
                    <a:lumOff val="60000"/>
                  </a:schemeClr>
                </a:solidFill>
                <a:latin typeface="Open Sans" panose="020B0606030504020204" pitchFamily="34" charset="0"/>
                <a:ea typeface="Open Sans" panose="020B0606030504020204" pitchFamily="34" charset="0"/>
                <a:cs typeface="Open Sans" panose="020B0606030504020204" pitchFamily="34" charset="0"/>
              </a:rPr>
              <a:t>37K</a:t>
            </a:r>
            <a:endPar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total viewing hours</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27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100"/>
                                  </p:stCondLst>
                                  <p:childTnLst>
                                    <p:animMotion origin="layout" path="M 1.25E-6 2.96296E-6 L 1.25E-6 0.03541 " pathEditMode="relative" rAng="0" ptsTypes="AA">
                                      <p:cBhvr>
                                        <p:cTn id="9" dur="5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100"/>
                                  </p:stCondLst>
                                  <p:childTnLst>
                                    <p:animMotion origin="layout" path="M 1.25E-6 2.96296E-6 L 1.25E-6 0.03541 " pathEditMode="relative" rAng="0" ptsTypes="AA">
                                      <p:cBhvr>
                                        <p:cTn id="14" dur="5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100"/>
                                  </p:stCondLst>
                                  <p:childTnLst>
                                    <p:animMotion origin="layout" path="M 1.25E-6 2.96296E-6 L 1.25E-6 0.03541 " pathEditMode="relative" rAng="0" ptsTypes="AA">
                                      <p:cBhvr>
                                        <p:cTn id="19" dur="5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7" grpId="0"/>
      <p:bldP spid="17" grpId="1"/>
      <p:bldP spid="18" grpId="0"/>
      <p:bldP spid="1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787557" y="3452957"/>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28077"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8" y="957293"/>
            <a:ext cx="2417836" cy="5610806"/>
            <a:chOff x="9244254" y="1451039"/>
            <a:chExt cx="2417836" cy="561080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AI</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07604" y="1464864"/>
              <a:ext cx="1311641" cy="2075963"/>
              <a:chOff x="654994" y="1444306"/>
              <a:chExt cx="1311641"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38615" y="1738500"/>
              <a:ext cx="1280703" cy="1351052"/>
              <a:chOff x="3136206" y="1720818"/>
              <a:chExt cx="1280703" cy="1351052"/>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78177" y="3445680"/>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0" y="955464"/>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1023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88E71A-5E3F-4CCE-8766-19ADA62A6C15}"/>
              </a:ext>
            </a:extLst>
          </p:cNvPr>
          <p:cNvSpPr>
            <a:spLocks noGrp="1"/>
          </p:cNvSpPr>
          <p:nvPr>
            <p:ph type="title"/>
          </p:nvPr>
        </p:nvSpPr>
        <p:spPr>
          <a:xfrm>
            <a:off x="836612" y="147049"/>
            <a:ext cx="3932237" cy="1600200"/>
          </a:xfrm>
        </p:spPr>
        <p:txBody>
          <a:bodyPr>
            <a:normAutofit/>
          </a:bodyPr>
          <a:lstStyle/>
          <a:p>
            <a:r>
              <a:rPr lang="en-US" sz="3600" dirty="0"/>
              <a:t>Pronto Pay</a:t>
            </a:r>
          </a:p>
        </p:txBody>
      </p:sp>
      <p:sp>
        <p:nvSpPr>
          <p:cNvPr id="9" name="Text Placeholder 8">
            <a:extLst>
              <a:ext uri="{FF2B5EF4-FFF2-40B4-BE49-F238E27FC236}">
                <a16:creationId xmlns:a16="http://schemas.microsoft.com/office/drawing/2014/main" id="{C11B5170-787E-47F8-A1DE-C1A129062AB8}"/>
              </a:ext>
            </a:extLst>
          </p:cNvPr>
          <p:cNvSpPr>
            <a:spLocks noGrp="1"/>
          </p:cNvSpPr>
          <p:nvPr>
            <p:ph type="body" sz="half" idx="2"/>
          </p:nvPr>
        </p:nvSpPr>
        <p:spPr>
          <a:xfrm>
            <a:off x="836612" y="1827465"/>
            <a:ext cx="3932237" cy="4086723"/>
          </a:xfrm>
        </p:spPr>
        <p:txBody>
          <a:bodyPr>
            <a:normAutofit lnSpcReduction="10000"/>
          </a:bodyPr>
          <a:lstStyle/>
          <a:p>
            <a:r>
              <a:rPr lang="en-US" sz="1800" dirty="0">
                <a:solidFill>
                  <a:schemeClr val="tx2">
                    <a:lumMod val="85000"/>
                  </a:schemeClr>
                </a:solidFill>
              </a:rPr>
              <a:t>“We chose to go into production with .NET MAUI because as a startup, we need to move fast and want be on the cutting edge of tech. </a:t>
            </a:r>
          </a:p>
          <a:p>
            <a:r>
              <a:rPr lang="en-US" sz="1800" dirty="0">
                <a:solidFill>
                  <a:schemeClr val="tx2">
                    <a:lumMod val="85000"/>
                  </a:schemeClr>
                </a:solidFill>
              </a:rPr>
              <a:t>We love the simplicity of a single code-base and the usability on iOS, Android, macOS, and Windows. </a:t>
            </a:r>
          </a:p>
          <a:p>
            <a:r>
              <a:rPr lang="en-US" sz="1800" dirty="0">
                <a:solidFill>
                  <a:schemeClr val="tx2">
                    <a:lumMod val="85000"/>
                  </a:schemeClr>
                </a:solidFill>
              </a:rPr>
              <a:t>And with the ease of deployment built into Visual Studio, we had a tool that allowed us to build a product that was dependable for our customers, yet nimble enough to continue growth with a startup team.”</a:t>
            </a:r>
          </a:p>
          <a:p>
            <a:r>
              <a:rPr lang="en-US" sz="1800" i="1" dirty="0">
                <a:solidFill>
                  <a:schemeClr val="tx2">
                    <a:lumMod val="85000"/>
                  </a:schemeClr>
                </a:solidFill>
              </a:rPr>
              <a:t>- Jeff Price, Founder &amp; CEO</a:t>
            </a:r>
            <a:endParaRPr lang="en-US" sz="2000" dirty="0">
              <a:solidFill>
                <a:schemeClr val="tx2">
                  <a:lumMod val="85000"/>
                </a:schemeClr>
              </a:solidFill>
            </a:endParaRPr>
          </a:p>
        </p:txBody>
      </p:sp>
      <p:pic>
        <p:nvPicPr>
          <p:cNvPr id="16" name="Picture 15">
            <a:extLst>
              <a:ext uri="{FF2B5EF4-FFF2-40B4-BE49-F238E27FC236}">
                <a16:creationId xmlns:a16="http://schemas.microsoft.com/office/drawing/2014/main" id="{77061135-E7E6-4B2B-9BB4-4C33BEB914D8}"/>
              </a:ext>
            </a:extLst>
          </p:cNvPr>
          <p:cNvPicPr>
            <a:picLocks noChangeAspect="1"/>
          </p:cNvPicPr>
          <p:nvPr/>
        </p:nvPicPr>
        <p:blipFill>
          <a:blip r:embed="rId3"/>
          <a:srcRect/>
          <a:stretch/>
        </p:blipFill>
        <p:spPr>
          <a:xfrm>
            <a:off x="5378871" y="1170790"/>
            <a:ext cx="6221236" cy="3628755"/>
          </a:xfrm>
          <a:prstGeom prst="rect">
            <a:avLst/>
          </a:prstGeom>
        </p:spPr>
      </p:pic>
      <p:sp>
        <p:nvSpPr>
          <p:cNvPr id="2" name="TextBox 1">
            <a:extLst>
              <a:ext uri="{FF2B5EF4-FFF2-40B4-BE49-F238E27FC236}">
                <a16:creationId xmlns:a16="http://schemas.microsoft.com/office/drawing/2014/main" id="{D40E0FD9-D8C5-4483-887C-B69DAF12043E}"/>
              </a:ext>
            </a:extLst>
          </p:cNvPr>
          <p:cNvSpPr txBox="1"/>
          <p:nvPr/>
        </p:nvSpPr>
        <p:spPr>
          <a:xfrm>
            <a:off x="5277853" y="4914231"/>
            <a:ext cx="5769811" cy="923330"/>
          </a:xfrm>
          <a:prstGeom prst="rect">
            <a:avLst/>
          </a:prstGeom>
          <a:noFill/>
        </p:spPr>
        <p:txBody>
          <a:bodyPr wrap="square" rtlCol="0">
            <a:spAutoFit/>
          </a:bodyPr>
          <a:lstStyle/>
          <a:p>
            <a:r>
              <a:rPr lang="en-US" b="1" dirty="0">
                <a:solidFill>
                  <a:schemeClr val="accent6"/>
                </a:solidFill>
              </a:rPr>
              <a:t>Technologies used</a:t>
            </a:r>
          </a:p>
          <a:p>
            <a:r>
              <a:rPr lang="en-US" dirty="0"/>
              <a:t>Azure, .NET MAUI, Blazor, GitHub, Visual Studio </a:t>
            </a:r>
          </a:p>
          <a:p>
            <a:endParaRPr lang="en-US" dirty="0"/>
          </a:p>
        </p:txBody>
      </p:sp>
    </p:spTree>
    <p:extLst>
      <p:ext uri="{BB962C8B-B14F-4D97-AF65-F5344CB8AC3E}">
        <p14:creationId xmlns:p14="http://schemas.microsoft.com/office/powerpoint/2010/main" val="1357985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88E71A-5E3F-4CCE-8766-19ADA62A6C15}"/>
              </a:ext>
            </a:extLst>
          </p:cNvPr>
          <p:cNvSpPr>
            <a:spLocks noGrp="1"/>
          </p:cNvSpPr>
          <p:nvPr>
            <p:ph type="title"/>
          </p:nvPr>
        </p:nvSpPr>
        <p:spPr>
          <a:xfrm>
            <a:off x="836612" y="147049"/>
            <a:ext cx="3932237" cy="1600200"/>
          </a:xfrm>
        </p:spPr>
        <p:txBody>
          <a:bodyPr>
            <a:normAutofit/>
          </a:bodyPr>
          <a:lstStyle/>
          <a:p>
            <a:r>
              <a:rPr lang="en-US" sz="3600" dirty="0"/>
              <a:t>GE Digital</a:t>
            </a:r>
          </a:p>
        </p:txBody>
      </p:sp>
      <p:sp>
        <p:nvSpPr>
          <p:cNvPr id="9" name="Text Placeholder 8">
            <a:extLst>
              <a:ext uri="{FF2B5EF4-FFF2-40B4-BE49-F238E27FC236}">
                <a16:creationId xmlns:a16="http://schemas.microsoft.com/office/drawing/2014/main" id="{C11B5170-787E-47F8-A1DE-C1A129062AB8}"/>
              </a:ext>
            </a:extLst>
          </p:cNvPr>
          <p:cNvSpPr>
            <a:spLocks noGrp="1"/>
          </p:cNvSpPr>
          <p:nvPr>
            <p:ph type="body" sz="half" idx="2"/>
          </p:nvPr>
        </p:nvSpPr>
        <p:spPr>
          <a:xfrm>
            <a:off x="836612" y="1827466"/>
            <a:ext cx="4152483" cy="3811588"/>
          </a:xfrm>
        </p:spPr>
        <p:txBody>
          <a:bodyPr>
            <a:normAutofit/>
          </a:bodyPr>
          <a:lstStyle/>
          <a:p>
            <a:r>
              <a:rPr lang="en-US" sz="1800" dirty="0">
                <a:solidFill>
                  <a:schemeClr val="tx2">
                    <a:lumMod val="85000"/>
                  </a:schemeClr>
                </a:solidFill>
              </a:rPr>
              <a:t>GE Digital used Blazor to build their </a:t>
            </a:r>
            <a:r>
              <a:rPr lang="en-US" sz="1800" dirty="0" err="1">
                <a:solidFill>
                  <a:schemeClr val="tx2">
                    <a:lumMod val="85000"/>
                  </a:schemeClr>
                </a:solidFill>
              </a:rPr>
              <a:t>FlightPulse</a:t>
            </a:r>
            <a:r>
              <a:rPr lang="en-US" sz="1800" dirty="0">
                <a:solidFill>
                  <a:schemeClr val="tx2">
                    <a:lumMod val="85000"/>
                  </a:schemeClr>
                </a:solidFill>
              </a:rPr>
              <a:t> Config Console App, used by flight safety and efficiency departments to configure and aggregate the data pilots see.</a:t>
            </a:r>
          </a:p>
          <a:p>
            <a:r>
              <a:rPr lang="en-US" sz="1800" dirty="0">
                <a:solidFill>
                  <a:schemeClr val="tx2">
                    <a:lumMod val="85000"/>
                  </a:schemeClr>
                </a:solidFill>
              </a:rPr>
              <a:t>“We were able to build the app faster and work more efficiently given the componentization that we were able to use out of the box with Blazor.</a:t>
            </a:r>
          </a:p>
          <a:p>
            <a:r>
              <a:rPr lang="en-US" sz="1800" dirty="0">
                <a:solidFill>
                  <a:schemeClr val="tx2">
                    <a:lumMod val="85000"/>
                  </a:schemeClr>
                </a:solidFill>
              </a:rPr>
              <a:t>It worked a lot more seamlessly than some of the stuff we’d done previously in Angular.”</a:t>
            </a:r>
          </a:p>
          <a:p>
            <a:r>
              <a:rPr lang="en-US" sz="1800" i="1" dirty="0">
                <a:solidFill>
                  <a:schemeClr val="tx2">
                    <a:lumMod val="85000"/>
                  </a:schemeClr>
                </a:solidFill>
              </a:rPr>
              <a:t>- Ken </a:t>
            </a:r>
            <a:r>
              <a:rPr lang="en-US" sz="1800" i="1" dirty="0" err="1">
                <a:solidFill>
                  <a:schemeClr val="tx2">
                    <a:lumMod val="85000"/>
                  </a:schemeClr>
                </a:solidFill>
              </a:rPr>
              <a:t>Kozman</a:t>
            </a:r>
            <a:r>
              <a:rPr lang="en-US" sz="1800" i="1" dirty="0">
                <a:solidFill>
                  <a:schemeClr val="tx2">
                    <a:lumMod val="85000"/>
                  </a:schemeClr>
                </a:solidFill>
              </a:rPr>
              <a:t>, Principal Architect at GE</a:t>
            </a:r>
          </a:p>
          <a:p>
            <a:endParaRPr lang="en-US" sz="2000" dirty="0">
              <a:solidFill>
                <a:schemeClr val="tx2">
                  <a:lumMod val="85000"/>
                </a:schemeClr>
              </a:solidFill>
            </a:endParaRPr>
          </a:p>
        </p:txBody>
      </p:sp>
      <p:sp>
        <p:nvSpPr>
          <p:cNvPr id="2" name="TextBox 1">
            <a:extLst>
              <a:ext uri="{FF2B5EF4-FFF2-40B4-BE49-F238E27FC236}">
                <a16:creationId xmlns:a16="http://schemas.microsoft.com/office/drawing/2014/main" id="{D40E0FD9-D8C5-4483-887C-B69DAF12043E}"/>
              </a:ext>
            </a:extLst>
          </p:cNvPr>
          <p:cNvSpPr txBox="1"/>
          <p:nvPr/>
        </p:nvSpPr>
        <p:spPr>
          <a:xfrm>
            <a:off x="5293895" y="4871453"/>
            <a:ext cx="5769811" cy="923330"/>
          </a:xfrm>
          <a:prstGeom prst="rect">
            <a:avLst/>
          </a:prstGeom>
          <a:noFill/>
        </p:spPr>
        <p:txBody>
          <a:bodyPr wrap="square" rtlCol="0">
            <a:spAutoFit/>
          </a:bodyPr>
          <a:lstStyle/>
          <a:p>
            <a:r>
              <a:rPr lang="en-US" b="1" dirty="0">
                <a:solidFill>
                  <a:schemeClr val="accent6"/>
                </a:solidFill>
              </a:rPr>
              <a:t>Technologies used</a:t>
            </a:r>
          </a:p>
          <a:p>
            <a:r>
              <a:rPr lang="en-US" dirty="0"/>
              <a:t>Azure, ASP.NET Core, Blazor, Visual Studio Code </a:t>
            </a:r>
          </a:p>
          <a:p>
            <a:endParaRPr lang="en-US" dirty="0"/>
          </a:p>
        </p:txBody>
      </p:sp>
      <p:pic>
        <p:nvPicPr>
          <p:cNvPr id="4" name="Picture 2">
            <a:extLst>
              <a:ext uri="{FF2B5EF4-FFF2-40B4-BE49-F238E27FC236}">
                <a16:creationId xmlns:a16="http://schemas.microsoft.com/office/drawing/2014/main" id="{6D53432E-7E4C-446E-9C20-3041E701DD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 t="-689" r="-811"/>
          <a:stretch/>
        </p:blipFill>
        <p:spPr bwMode="auto">
          <a:xfrm>
            <a:off x="5199814" y="1747249"/>
            <a:ext cx="5992228" cy="3124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a:extLst>
              <a:ext uri="{FF2B5EF4-FFF2-40B4-BE49-F238E27FC236}">
                <a16:creationId xmlns:a16="http://schemas.microsoft.com/office/drawing/2014/main" id="{CA9CAAB8-0483-4CAB-9914-A30E7F196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4333" y="1214278"/>
            <a:ext cx="4383013" cy="2145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452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.NET MAUI Preview 10</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09624" y="2476901"/>
            <a:ext cx="10515600" cy="3298982"/>
          </a:xfrm>
        </p:spPr>
        <p:txBody>
          <a:bodyPr>
            <a:normAutofit/>
          </a:bodyPr>
          <a:lstStyle/>
          <a:p>
            <a:pPr algn="l"/>
            <a:r>
              <a:rPr lang="en-US" dirty="0"/>
              <a:t>Windows App SDK dependencies fully included</a:t>
            </a:r>
          </a:p>
          <a:p>
            <a:pPr algn="l"/>
            <a:r>
              <a:rPr lang="en-US" dirty="0"/>
              <a:t>More controls including </a:t>
            </a:r>
            <a:r>
              <a:rPr lang="en-US" dirty="0" err="1"/>
              <a:t>CollectionView</a:t>
            </a:r>
            <a:r>
              <a:rPr lang="en-US" dirty="0"/>
              <a:t>, </a:t>
            </a:r>
            <a:r>
              <a:rPr lang="en-US" dirty="0" err="1"/>
              <a:t>IndicatorView</a:t>
            </a:r>
            <a:r>
              <a:rPr lang="en-US" dirty="0"/>
              <a:t>, </a:t>
            </a:r>
            <a:r>
              <a:rPr lang="en-US" dirty="0" err="1"/>
              <a:t>VerticalTextAlignment</a:t>
            </a:r>
            <a:r>
              <a:rPr lang="en-US" dirty="0"/>
              <a:t>, </a:t>
            </a:r>
            <a:r>
              <a:rPr lang="en-US" dirty="0" err="1"/>
              <a:t>TextTransform</a:t>
            </a:r>
            <a:r>
              <a:rPr lang="en-US" dirty="0"/>
              <a:t>, and more</a:t>
            </a:r>
          </a:p>
          <a:p>
            <a:pPr algn="l"/>
            <a:r>
              <a:rPr lang="en-US" dirty="0"/>
              <a:t>Performance improvements for Android startup</a:t>
            </a:r>
          </a:p>
          <a:p>
            <a:pPr algn="l"/>
            <a:r>
              <a:rPr lang="en-US" dirty="0"/>
              <a:t>Layout improvements and bug fixes</a:t>
            </a:r>
          </a:p>
          <a:p>
            <a:pPr algn="l"/>
            <a:endParaRPr lang="en-US" dirty="0"/>
          </a:p>
        </p:txBody>
      </p:sp>
      <p:sp>
        <p:nvSpPr>
          <p:cNvPr id="4" name="Title 1">
            <a:extLst>
              <a:ext uri="{FF2B5EF4-FFF2-40B4-BE49-F238E27FC236}">
                <a16:creationId xmlns:a16="http://schemas.microsoft.com/office/drawing/2014/main" id="{9DEAB810-E789-4F5A-AFE7-B9FCC620BD4C}"/>
              </a:ext>
            </a:extLst>
          </p:cNvPr>
          <p:cNvSpPr txBox="1">
            <a:spLocks/>
          </p:cNvSpPr>
          <p:nvPr/>
        </p:nvSpPr>
        <p:spPr>
          <a:xfrm>
            <a:off x="873034" y="5821256"/>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r>
              <a:rPr lang="en-US" sz="2400" dirty="0">
                <a:solidFill>
                  <a:srgbClr val="F7B548">
                    <a:lumMod val="60000"/>
                    <a:lumOff val="40000"/>
                  </a:srgbClr>
                </a:solidFill>
              </a:rPr>
              <a:t>Available with Visual Studio 17.1 Preview 1: VisualStudio.com/preview</a:t>
            </a:r>
            <a:endParaRPr kumimoji="0" lang="en-US" sz="2400" i="0" u="none" strike="noStrike" kern="1200" cap="none" spc="0" normalizeH="0" baseline="0" noProof="0" dirty="0">
              <a:ln>
                <a:noFill/>
              </a:ln>
              <a:solidFill>
                <a:srgbClr val="F7B548">
                  <a:lumMod val="60000"/>
                  <a:lumOff val="40000"/>
                </a:srgbClr>
              </a:solidFill>
              <a:effectLst/>
              <a:uLnTx/>
              <a:uFillTx/>
            </a:endParaRPr>
          </a:p>
        </p:txBody>
      </p:sp>
    </p:spTree>
    <p:extLst>
      <p:ext uri="{BB962C8B-B14F-4D97-AF65-F5344CB8AC3E}">
        <p14:creationId xmlns:p14="http://schemas.microsoft.com/office/powerpoint/2010/main" val="153408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6EC1-641A-4F25-8EFC-8E3880F778D1}"/>
              </a:ext>
            </a:extLst>
          </p:cNvPr>
          <p:cNvSpPr>
            <a:spLocks noGrp="1"/>
          </p:cNvSpPr>
          <p:nvPr>
            <p:ph type="title"/>
          </p:nvPr>
        </p:nvSpPr>
        <p:spPr/>
        <p:txBody>
          <a:bodyPr/>
          <a:lstStyle/>
          <a:p>
            <a:r>
              <a:rPr lang="en-US" dirty="0"/>
              <a:t>Demo – Modern </a:t>
            </a:r>
            <a:br>
              <a:rPr lang="en-US" dirty="0"/>
            </a:br>
            <a:r>
              <a:rPr lang="en-US" dirty="0"/>
              <a:t>client development</a:t>
            </a:r>
          </a:p>
        </p:txBody>
      </p:sp>
      <p:sp>
        <p:nvSpPr>
          <p:cNvPr id="5" name="Text Placeholder 4">
            <a:extLst>
              <a:ext uri="{FF2B5EF4-FFF2-40B4-BE49-F238E27FC236}">
                <a16:creationId xmlns:a16="http://schemas.microsoft.com/office/drawing/2014/main" id="{C6A04965-DE01-42D4-820F-BC61372E38CB}"/>
              </a:ext>
            </a:extLst>
          </p:cNvPr>
          <p:cNvSpPr>
            <a:spLocks noGrp="1"/>
          </p:cNvSpPr>
          <p:nvPr>
            <p:ph type="body" idx="1"/>
          </p:nvPr>
        </p:nvSpPr>
        <p:spPr/>
        <p:txBody>
          <a:bodyPr/>
          <a:lstStyle/>
          <a:p>
            <a:r>
              <a:rPr lang="en-US" dirty="0"/>
              <a:t>Blazor &amp; .NET MAUI</a:t>
            </a:r>
          </a:p>
          <a:p>
            <a:endParaRPr lang="en-US" dirty="0"/>
          </a:p>
        </p:txBody>
      </p:sp>
      <p:pic>
        <p:nvPicPr>
          <p:cNvPr id="6" name="Graphic 5">
            <a:extLst>
              <a:ext uri="{FF2B5EF4-FFF2-40B4-BE49-F238E27FC236}">
                <a16:creationId xmlns:a16="http://schemas.microsoft.com/office/drawing/2014/main" id="{B96E8A51-4DC3-4ADB-B31C-8E51A30629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3564" y="2473956"/>
            <a:ext cx="2590800" cy="2120900"/>
          </a:xfrm>
          <a:prstGeom prst="rect">
            <a:avLst/>
          </a:prstGeom>
        </p:spPr>
      </p:pic>
    </p:spTree>
    <p:extLst>
      <p:ext uri="{BB962C8B-B14F-4D97-AF65-F5344CB8AC3E}">
        <p14:creationId xmlns:p14="http://schemas.microsoft.com/office/powerpoint/2010/main" val="111713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29D6-D9F6-4FE9-A329-F2AAFFAC81D4}"/>
              </a:ext>
            </a:extLst>
          </p:cNvPr>
          <p:cNvSpPr>
            <a:spLocks noGrp="1"/>
          </p:cNvSpPr>
          <p:nvPr>
            <p:ph type="title"/>
          </p:nvPr>
        </p:nvSpPr>
        <p:spPr/>
        <p:txBody>
          <a:bodyPr/>
          <a:lstStyle/>
          <a:p>
            <a:r>
              <a:rPr lang="en-US" dirty="0"/>
              <a:t>Get started today!</a:t>
            </a:r>
          </a:p>
        </p:txBody>
      </p:sp>
      <p:sp>
        <p:nvSpPr>
          <p:cNvPr id="3" name="Content Placeholder 2">
            <a:extLst>
              <a:ext uri="{FF2B5EF4-FFF2-40B4-BE49-F238E27FC236}">
                <a16:creationId xmlns:a16="http://schemas.microsoft.com/office/drawing/2014/main" id="{00F351D6-346B-45B0-97E9-697401E0A69E}"/>
              </a:ext>
            </a:extLst>
          </p:cNvPr>
          <p:cNvSpPr>
            <a:spLocks noGrp="1"/>
          </p:cNvSpPr>
          <p:nvPr>
            <p:ph idx="1"/>
          </p:nvPr>
        </p:nvSpPr>
        <p:spPr>
          <a:xfrm>
            <a:off x="838200" y="2476900"/>
            <a:ext cx="5321968" cy="3261170"/>
          </a:xfrm>
        </p:spPr>
        <p:txBody>
          <a:bodyPr>
            <a:normAutofit/>
          </a:bodyPr>
          <a:lstStyle/>
          <a:p>
            <a:r>
              <a:rPr lang="en-US" dirty="0"/>
              <a:t>Download .NET 6</a:t>
            </a:r>
          </a:p>
          <a:p>
            <a:r>
              <a:rPr lang="en-US" dirty="0"/>
              <a:t>Download Visual Studio 2022</a:t>
            </a:r>
          </a:p>
          <a:p>
            <a:r>
              <a:rPr lang="en-US" dirty="0"/>
              <a:t>Use the Upgrade Assistant</a:t>
            </a:r>
          </a:p>
          <a:p>
            <a:r>
              <a:rPr lang="en-US" dirty="0"/>
              <a:t>Try out the MAUI preview</a:t>
            </a:r>
          </a:p>
          <a:p>
            <a:endParaRPr lang="en-US" dirty="0"/>
          </a:p>
          <a:p>
            <a:pPr marL="0" indent="0">
              <a:buNone/>
            </a:pPr>
            <a:r>
              <a:rPr lang="en-US" dirty="0"/>
              <a:t>Have a great conference!</a:t>
            </a:r>
          </a:p>
        </p:txBody>
      </p:sp>
      <p:sp>
        <p:nvSpPr>
          <p:cNvPr id="6" name="Content Placeholder 5">
            <a:extLst>
              <a:ext uri="{FF2B5EF4-FFF2-40B4-BE49-F238E27FC236}">
                <a16:creationId xmlns:a16="http://schemas.microsoft.com/office/drawing/2014/main" id="{F0264F8A-6E24-428A-A4C8-F60FD730F3AE}"/>
              </a:ext>
            </a:extLst>
          </p:cNvPr>
          <p:cNvSpPr>
            <a:spLocks noGrp="1"/>
          </p:cNvSpPr>
          <p:nvPr>
            <p:ph idx="10"/>
          </p:nvPr>
        </p:nvSpPr>
        <p:spPr>
          <a:xfrm>
            <a:off x="6252884" y="2476900"/>
            <a:ext cx="5703832" cy="3261170"/>
          </a:xfrm>
        </p:spPr>
        <p:txBody>
          <a:bodyPr/>
          <a:lstStyle/>
          <a:p>
            <a:r>
              <a:rPr lang="en-US" dirty="0"/>
              <a:t>get.dot.net/6</a:t>
            </a:r>
          </a:p>
          <a:p>
            <a:r>
              <a:rPr lang="en-US" dirty="0"/>
              <a:t>VisualStudio.com/download</a:t>
            </a:r>
          </a:p>
          <a:p>
            <a:r>
              <a:rPr lang="en-US" dirty="0"/>
              <a:t>aka.ms/dotnet-upgrade-assistant</a:t>
            </a:r>
          </a:p>
          <a:p>
            <a:r>
              <a:rPr lang="en-US" dirty="0"/>
              <a:t>VisualStudio.com/preview</a:t>
            </a:r>
          </a:p>
        </p:txBody>
      </p:sp>
      <p:sp>
        <p:nvSpPr>
          <p:cNvPr id="12" name="TextBox 11">
            <a:extLst>
              <a:ext uri="{FF2B5EF4-FFF2-40B4-BE49-F238E27FC236}">
                <a16:creationId xmlns:a16="http://schemas.microsoft.com/office/drawing/2014/main" id="{34E12A77-8038-4021-B2F1-694EBDA57872}"/>
              </a:ext>
            </a:extLst>
          </p:cNvPr>
          <p:cNvSpPr txBox="1"/>
          <p:nvPr/>
        </p:nvSpPr>
        <p:spPr>
          <a:xfrm>
            <a:off x="838200" y="5597690"/>
            <a:ext cx="6096000" cy="461665"/>
          </a:xfrm>
          <a:prstGeom prst="rect">
            <a:avLst/>
          </a:prstGeom>
          <a:noFill/>
        </p:spPr>
        <p:txBody>
          <a:bodyPr wrap="square">
            <a:spAutoFit/>
          </a:bodyPr>
          <a:lstStyle/>
          <a:p>
            <a:r>
              <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Ask questions on Twitter #dotNETConf</a:t>
            </a:r>
          </a:p>
        </p:txBody>
      </p:sp>
      <p:pic>
        <p:nvPicPr>
          <p:cNvPr id="14" name="Graphic 13">
            <a:extLst>
              <a:ext uri="{FF2B5EF4-FFF2-40B4-BE49-F238E27FC236}">
                <a16:creationId xmlns:a16="http://schemas.microsoft.com/office/drawing/2014/main" id="{F83140B6-3174-44E0-B449-7DC52CBA6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9417" y="4634687"/>
            <a:ext cx="1577490" cy="1926006"/>
          </a:xfrm>
          <a:prstGeom prst="rect">
            <a:avLst/>
          </a:prstGeom>
        </p:spPr>
      </p:pic>
    </p:spTree>
    <p:extLst>
      <p:ext uri="{BB962C8B-B14F-4D97-AF65-F5344CB8AC3E}">
        <p14:creationId xmlns:p14="http://schemas.microsoft.com/office/powerpoint/2010/main" val="65480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1A8F02-DF45-4CDA-B4E6-5AEA31E5E6BC}"/>
              </a:ext>
            </a:extLst>
          </p:cNvPr>
          <p:cNvGrpSpPr/>
          <p:nvPr/>
        </p:nvGrpSpPr>
        <p:grpSpPr>
          <a:xfrm>
            <a:off x="229938" y="3828716"/>
            <a:ext cx="11732126" cy="1529347"/>
            <a:chOff x="229938" y="3828716"/>
            <a:chExt cx="11732126" cy="1529347"/>
          </a:xfrm>
        </p:grpSpPr>
        <p:sp>
          <p:nvSpPr>
            <p:cNvPr id="4" name="Rectangle 3">
              <a:extLst>
                <a:ext uri="{FF2B5EF4-FFF2-40B4-BE49-F238E27FC236}">
                  <a16:creationId xmlns:a16="http://schemas.microsoft.com/office/drawing/2014/main" id="{5CDC9ABB-AA2E-444C-8A74-B8B00B7E065A}"/>
                </a:ext>
              </a:extLst>
            </p:cNvPr>
            <p:cNvSpPr/>
            <p:nvPr/>
          </p:nvSpPr>
          <p:spPr>
            <a:xfrm>
              <a:off x="229938" y="3828716"/>
              <a:ext cx="11732126" cy="1529347"/>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DB97C9-7A8E-4EA9-97D3-4C1EDFD5F12C}"/>
                </a:ext>
              </a:extLst>
            </p:cNvPr>
            <p:cNvSpPr txBox="1"/>
            <p:nvPr/>
          </p:nvSpPr>
          <p:spPr>
            <a:xfrm>
              <a:off x="697083" y="430575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6 </a:t>
              </a:r>
            </a:p>
          </p:txBody>
        </p:sp>
      </p:grpSp>
      <p:sp>
        <p:nvSpPr>
          <p:cNvPr id="6" name="Rectangle 5">
            <a:extLst>
              <a:ext uri="{FF2B5EF4-FFF2-40B4-BE49-F238E27FC236}">
                <a16:creationId xmlns:a16="http://schemas.microsoft.com/office/drawing/2014/main" id="{1025DCB2-A727-48F7-894A-8CF40E2F0840}"/>
              </a:ext>
              <a:ext uri="{C183D7F6-B498-43B3-948B-1728B52AA6E4}">
                <adec:decorative xmlns:adec="http://schemas.microsoft.com/office/drawing/2017/decorative" val="1"/>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584200" y="5943157"/>
            <a:ext cx="7362282" cy="861774"/>
          </a:xfrm>
          <a:prstGeom prst="rect">
            <a:avLst/>
          </a:prstGeom>
        </p:spPr>
        <p:txBody>
          <a:bodyPr wrap="square" lIns="0" rIns="0">
            <a:spAutoFit/>
          </a:bodyPr>
          <a:lstStyle/>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Sources:</a:t>
            </a:r>
            <a:r>
              <a:rPr kumimoji="0" lang="en-US" sz="1000" b="0" i="0" u="sng"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insights.stackoverflow.com/survey/2019#most-loved-dreaded-and-wanted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insights.stackoverflow.com/survey/2020#most-loved-dreaded-and-wanted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insights.stackoverflow.com/survey/2021#section-most-loved-dreaded-and-wanted-other-frameworks-and-libraries</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www.cncf.io/blog/2021/08/02/update-on-cncf-and-open-source-project-velocity-2020/</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E6E6E6">
                  <a:lumMod val="50000"/>
                </a:srgbClr>
              </a:solidFill>
              <a:effectLst/>
              <a:uLnTx/>
              <a:uFillTx/>
              <a:latin typeface="Segoe UI"/>
              <a:ea typeface="Open Sans" panose="020B0606030504020204" pitchFamily="34" charset="0"/>
              <a:cs typeface="Open Sans" panose="020B0606030504020204" pitchFamily="34" charset="0"/>
            </a:endParaRPr>
          </a:p>
        </p:txBody>
      </p:sp>
      <p:sp>
        <p:nvSpPr>
          <p:cNvPr id="41" name="Rectangle 40">
            <a:extLst>
              <a:ext uri="{FF2B5EF4-FFF2-40B4-BE49-F238E27FC236}">
                <a16:creationId xmlns:a16="http://schemas.microsoft.com/office/drawing/2014/main" id="{FE3E5C0B-5854-401F-8F7D-2864EB7BFB4C}"/>
              </a:ext>
            </a:extLst>
          </p:cNvPr>
          <p:cNvSpPr/>
          <p:nvPr/>
        </p:nvSpPr>
        <p:spPr bwMode="auto">
          <a:xfrm>
            <a:off x="8394705" y="2595187"/>
            <a:ext cx="3384087"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ED7F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Highest velocity OSS project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 since 2017</a:t>
            </a:r>
          </a:p>
          <a:p>
            <a:pPr marL="0" marR="0" lvl="0" indent="0" algn="l" defTabSz="91436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github.com/dotnet</a:t>
            </a: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8C2E28F1-584B-4F96-B42E-61A3C97930BC}"/>
              </a:ext>
            </a:extLst>
          </p:cNvPr>
          <p:cNvSpPr/>
          <p:nvPr/>
        </p:nvSpPr>
        <p:spPr bwMode="auto">
          <a:xfrm>
            <a:off x="4620815" y="2595187"/>
            <a:ext cx="3234973"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Most Loved Framework (2019, 20, 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Core / .NET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46" name="Title 1">
            <a:extLst>
              <a:ext uri="{FF2B5EF4-FFF2-40B4-BE49-F238E27FC236}">
                <a16:creationId xmlns:a16="http://schemas.microsoft.com/office/drawing/2014/main" id="{40B0196B-DAC7-4F5C-939D-79CF9E860B77}"/>
              </a:ext>
            </a:extLst>
          </p:cNvPr>
          <p:cNvSpPr txBox="1">
            <a:spLocks/>
          </p:cNvSpPr>
          <p:nvPr/>
        </p:nvSpPr>
        <p:spPr>
          <a:xfrm>
            <a:off x="3825084" y="457200"/>
            <a:ext cx="4541833" cy="458342"/>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8AF28775-F1AA-4E65-8EC0-6381AD46D624}"/>
              </a:ext>
            </a:extLst>
          </p:cNvPr>
          <p:cNvSpPr/>
          <p:nvPr/>
        </p:nvSpPr>
        <p:spPr bwMode="auto">
          <a:xfrm>
            <a:off x="586547" y="2595187"/>
            <a:ext cx="2886697"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developers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In Visual Studio family</a:t>
            </a:r>
            <a:endParaRPr kumimoji="0" lang="zh-CN" alt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50" name="Text Placeholder 1">
            <a:extLst>
              <a:ext uri="{FF2B5EF4-FFF2-40B4-BE49-F238E27FC236}">
                <a16:creationId xmlns:a16="http://schemas.microsoft.com/office/drawing/2014/main" id="{5A0E8D19-E052-422C-9CD3-750DE6494608}"/>
              </a:ext>
            </a:extLst>
          </p:cNvPr>
          <p:cNvSpPr txBox="1">
            <a:spLocks/>
          </p:cNvSpPr>
          <p:nvPr/>
        </p:nvSpPr>
        <p:spPr>
          <a:xfrm>
            <a:off x="586546" y="1682779"/>
            <a:ext cx="2008747"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5.4M</a:t>
            </a:r>
          </a:p>
        </p:txBody>
      </p:sp>
      <p:sp>
        <p:nvSpPr>
          <p:cNvPr id="54" name="Text Placeholder 1">
            <a:extLst>
              <a:ext uri="{FF2B5EF4-FFF2-40B4-BE49-F238E27FC236}">
                <a16:creationId xmlns:a16="http://schemas.microsoft.com/office/drawing/2014/main" id="{06EAC59A-2862-4576-B55B-7EB838934E6B}"/>
              </a:ext>
            </a:extLst>
          </p:cNvPr>
          <p:cNvSpPr txBox="1">
            <a:spLocks/>
          </p:cNvSpPr>
          <p:nvPr/>
        </p:nvSpPr>
        <p:spPr>
          <a:xfrm>
            <a:off x="4620816" y="1682779"/>
            <a:ext cx="146822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6" name="Text Placeholder 1">
            <a:extLst>
              <a:ext uri="{FF2B5EF4-FFF2-40B4-BE49-F238E27FC236}">
                <a16:creationId xmlns:a16="http://schemas.microsoft.com/office/drawing/2014/main" id="{47C51DF4-0B12-4DE4-9558-B469D9585142}"/>
              </a:ext>
            </a:extLst>
          </p:cNvPr>
          <p:cNvSpPr txBox="1">
            <a:spLocks/>
          </p:cNvSpPr>
          <p:nvPr/>
        </p:nvSpPr>
        <p:spPr>
          <a:xfrm>
            <a:off x="8394706" y="1678457"/>
            <a:ext cx="268517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30</a:t>
            </a:r>
          </a:p>
        </p:txBody>
      </p:sp>
      <p:grpSp>
        <p:nvGrpSpPr>
          <p:cNvPr id="67" name="Graphic 4" descr="Stack overflow logo">
            <a:extLst>
              <a:ext uri="{FF2B5EF4-FFF2-40B4-BE49-F238E27FC236}">
                <a16:creationId xmlns:a16="http://schemas.microsoft.com/office/drawing/2014/main" id="{2205B149-C6FB-4454-B838-027717B7F27A}"/>
              </a:ext>
            </a:extLst>
          </p:cNvPr>
          <p:cNvGrpSpPr/>
          <p:nvPr/>
        </p:nvGrpSpPr>
        <p:grpSpPr>
          <a:xfrm>
            <a:off x="6403002" y="2976403"/>
            <a:ext cx="968920" cy="246480"/>
            <a:chOff x="20526016" y="2982135"/>
            <a:chExt cx="1787009" cy="454590"/>
          </a:xfrm>
          <a:solidFill>
            <a:schemeClr val="tx1"/>
          </a:solidFill>
        </p:grpSpPr>
        <p:sp>
          <p:nvSpPr>
            <p:cNvPr id="68" name="Freeform: Shape 67">
              <a:extLst>
                <a:ext uri="{FF2B5EF4-FFF2-40B4-BE49-F238E27FC236}">
                  <a16:creationId xmlns:a16="http://schemas.microsoft.com/office/drawing/2014/main" id="{01E18487-D11F-4506-8B71-7BF40F607AE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Shape 68">
              <a:extLst>
                <a:ext uri="{FF2B5EF4-FFF2-40B4-BE49-F238E27FC236}">
                  <a16:creationId xmlns:a16="http://schemas.microsoft.com/office/drawing/2014/main" id="{4575FF26-573E-46B2-8992-DAB4EC05824C}"/>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Shape 69">
              <a:extLst>
                <a:ext uri="{FF2B5EF4-FFF2-40B4-BE49-F238E27FC236}">
                  <a16:creationId xmlns:a16="http://schemas.microsoft.com/office/drawing/2014/main" id="{31F21C5A-83CB-40BF-BFB5-D8834D6E1F74}"/>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86" name="Straight Connector 85">
            <a:extLst>
              <a:ext uri="{FF2B5EF4-FFF2-40B4-BE49-F238E27FC236}">
                <a16:creationId xmlns:a16="http://schemas.microsoft.com/office/drawing/2014/main" id="{213440CE-6825-423F-9D13-A7F0DA48ACDC}"/>
              </a:ext>
              <a:ext uri="{C183D7F6-B498-43B3-948B-1728B52AA6E4}">
                <adec:decorative xmlns:adec="http://schemas.microsoft.com/office/drawing/2017/decorative" val="1"/>
              </a:ext>
            </a:extLst>
          </p:cNvPr>
          <p:cNvCxnSpPr>
            <a:cxnSpLocks/>
          </p:cNvCxnSpPr>
          <p:nvPr/>
        </p:nvCxnSpPr>
        <p:spPr>
          <a:xfrm>
            <a:off x="4247108"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09E093-491E-48E5-AA34-74EF416E94EE}"/>
              </a:ext>
              <a:ext uri="{C183D7F6-B498-43B3-948B-1728B52AA6E4}">
                <adec:decorative xmlns:adec="http://schemas.microsoft.com/office/drawing/2017/decorative" val="1"/>
              </a:ext>
            </a:extLst>
          </p:cNvPr>
          <p:cNvCxnSpPr>
            <a:cxnSpLocks/>
          </p:cNvCxnSpPr>
          <p:nvPr/>
        </p:nvCxnSpPr>
        <p:spPr>
          <a:xfrm>
            <a:off x="7946481"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E9D4C4-7654-4BFB-9D61-460477EC89C6}"/>
              </a:ext>
              <a:ext uri="{C183D7F6-B498-43B3-948B-1728B52AA6E4}">
                <adec:decorative xmlns:adec="http://schemas.microsoft.com/office/drawing/2017/decorative" val="1"/>
              </a:ext>
            </a:extLst>
          </p:cNvPr>
          <p:cNvCxnSpPr>
            <a:cxnSpLocks/>
          </p:cNvCxnSpPr>
          <p:nvPr/>
        </p:nvCxnSpPr>
        <p:spPr>
          <a:xfrm flipV="1">
            <a:off x="586547" y="3593992"/>
            <a:ext cx="11022843" cy="1"/>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8C45176-AE7F-43B6-87F9-6974F4693204}"/>
              </a:ext>
            </a:extLst>
          </p:cNvPr>
          <p:cNvSpPr>
            <a:spLocks noGrp="1"/>
          </p:cNvSpPr>
          <p:nvPr>
            <p:ph type="title"/>
          </p:nvPr>
        </p:nvSpPr>
        <p:spPr/>
        <p:txBody>
          <a:bodyPr/>
          <a:lstStyle/>
          <a:p>
            <a:r>
              <a:rPr kumimoji="0" lang="en-US" sz="3600" b="0" i="0" u="none" strike="noStrike" kern="1200" cap="none" spc="-50" normalizeH="0" baseline="0" noProof="0" dirty="0">
                <a:ln w="3175">
                  <a:noFill/>
                </a:ln>
                <a:solidFill>
                  <a:srgbClr val="FFFFFF"/>
                </a:solidFill>
                <a:effectLst/>
                <a:uLnTx/>
                <a:uFillTx/>
                <a:ea typeface="Open Sans" panose="020B0606030504020204" pitchFamily="34" charset="0"/>
                <a:cs typeface="Open Sans" panose="020B0606030504020204" pitchFamily="34" charset="0"/>
              </a:rPr>
              <a:t>.NET ecosystem momentum </a:t>
            </a:r>
            <a:endParaRPr lang="en-US" dirty="0"/>
          </a:p>
        </p:txBody>
      </p:sp>
      <p:pic>
        <p:nvPicPr>
          <p:cNvPr id="7" name="Graphic 6">
            <a:extLst>
              <a:ext uri="{FF2B5EF4-FFF2-40B4-BE49-F238E27FC236}">
                <a16:creationId xmlns:a16="http://schemas.microsoft.com/office/drawing/2014/main" id="{C0A8A623-7011-45E5-85F5-2480732D9C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53042" y="2925706"/>
            <a:ext cx="601412" cy="437238"/>
          </a:xfrm>
          <a:prstGeom prst="rect">
            <a:avLst/>
          </a:prstGeom>
        </p:spPr>
      </p:pic>
      <p:sp>
        <p:nvSpPr>
          <p:cNvPr id="24" name="Text Placeholder 1">
            <a:extLst>
              <a:ext uri="{FF2B5EF4-FFF2-40B4-BE49-F238E27FC236}">
                <a16:creationId xmlns:a16="http://schemas.microsoft.com/office/drawing/2014/main" id="{B5DD1B8A-9C85-4C20-8FBE-7A613FB31794}"/>
              </a:ext>
            </a:extLst>
          </p:cNvPr>
          <p:cNvSpPr txBox="1">
            <a:spLocks/>
          </p:cNvSpPr>
          <p:nvPr/>
        </p:nvSpPr>
        <p:spPr>
          <a:xfrm>
            <a:off x="3069266" y="4004446"/>
            <a:ext cx="2620334"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&gt;6.9K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contributors</a:t>
            </a:r>
          </a:p>
        </p:txBody>
      </p:sp>
      <p:sp>
        <p:nvSpPr>
          <p:cNvPr id="25" name="Text Placeholder 1">
            <a:extLst>
              <a:ext uri="{FF2B5EF4-FFF2-40B4-BE49-F238E27FC236}">
                <a16:creationId xmlns:a16="http://schemas.microsoft.com/office/drawing/2014/main" id="{0DFC7A77-D41C-4DF0-B73A-2A6776234A4A}"/>
              </a:ext>
            </a:extLst>
          </p:cNvPr>
          <p:cNvSpPr txBox="1">
            <a:spLocks/>
          </p:cNvSpPr>
          <p:nvPr/>
        </p:nvSpPr>
        <p:spPr>
          <a:xfrm>
            <a:off x="6648971" y="4016148"/>
            <a:ext cx="2676840"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&gt;21K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contributions</a:t>
            </a:r>
          </a:p>
        </p:txBody>
      </p:sp>
      <p:sp>
        <p:nvSpPr>
          <p:cNvPr id="32" name="Rectangle 31">
            <a:extLst>
              <a:ext uri="{FF2B5EF4-FFF2-40B4-BE49-F238E27FC236}">
                <a16:creationId xmlns:a16="http://schemas.microsoft.com/office/drawing/2014/main" id="{E1173BE4-AC5F-42FD-9822-22F679B52B54}"/>
              </a:ext>
            </a:extLst>
          </p:cNvPr>
          <p:cNvSpPr/>
          <p:nvPr/>
        </p:nvSpPr>
        <p:spPr>
          <a:xfrm>
            <a:off x="181811" y="1513296"/>
            <a:ext cx="11732119" cy="216848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077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200"/>
                                  </p:stCondLst>
                                  <p:childTnLst>
                                    <p:animMotion origin="layout" path="M 2.08333E-7 1.85185E-6 L 2.08333E-7 0.03541 " pathEditMode="relative" rAng="0" ptsTypes="AA">
                                      <p:cBhvr>
                                        <p:cTn id="9" dur="500" spd="-100000" fill="hold"/>
                                        <p:tgtEl>
                                          <p:spTgt spid="12"/>
                                        </p:tgtEl>
                                        <p:attrNameLst>
                                          <p:attrName>ppt_x</p:attrName>
                                          <p:attrName>ppt_y</p:attrName>
                                        </p:attrNameLst>
                                      </p:cBhvr>
                                      <p:rCtr x="0" y="1759"/>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grpId="1" nodeType="withEffect" nodePh="1">
                                  <p:stCondLst>
                                    <p:cond delay="0"/>
                                  </p:stCondLst>
                                  <p:endCondLst>
                                    <p:cond evt="begin" delay="0">
                                      <p:tn val="13"/>
                                    </p:cond>
                                  </p:endCondLst>
                                  <p:childTnLst>
                                    <p:animMotion origin="layout" path="M 0 0 L 0 0.03542 " pathEditMode="relative" rAng="0" ptsTypes="AA">
                                      <p:cBhvr>
                                        <p:cTn id="14" dur="500" spd="-100000" fill="hold"/>
                                        <p:tgtEl>
                                          <p:spTgt spid="4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42" presetClass="path" presetSubtype="0" decel="100000" fill="hold" grpId="1" nodeType="withEffect">
                                  <p:stCondLst>
                                    <p:cond delay="100"/>
                                  </p:stCondLst>
                                  <p:childTnLst>
                                    <p:animMotion origin="layout" path="M 3.75E-6 -2.96296E-6 L 3.75E-6 0.03542 " pathEditMode="relative" rAng="0" ptsTypes="AA">
                                      <p:cBhvr>
                                        <p:cTn id="19" dur="500" spd="-100000" fill="hold"/>
                                        <p:tgtEl>
                                          <p:spTgt spid="4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100"/>
                                  </p:stCondLst>
                                  <p:childTnLst>
                                    <p:animMotion origin="layout" path="M 1.25E-6 4.44444E-6 L 1.25E-6 0.03541 " pathEditMode="relative" rAng="0" ptsTypes="AA">
                                      <p:cBhvr>
                                        <p:cTn id="24" dur="500" spd="-100000" fill="hold"/>
                                        <p:tgtEl>
                                          <p:spTgt spid="4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42" presetClass="path" presetSubtype="0" decel="100000" fill="hold" grpId="1" nodeType="withEffect">
                                  <p:stCondLst>
                                    <p:cond delay="100"/>
                                  </p:stCondLst>
                                  <p:childTnLst>
                                    <p:animMotion origin="layout" path="M 1.25E-6 2.96296E-6 L 1.25E-6 0.03541 " pathEditMode="relative" rAng="0" ptsTypes="AA">
                                      <p:cBhvr>
                                        <p:cTn id="29" dur="500" spd="-100000" fill="hold"/>
                                        <p:tgtEl>
                                          <p:spTgt spid="5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grpId="1" nodeType="withEffect">
                                  <p:stCondLst>
                                    <p:cond delay="100"/>
                                  </p:stCondLst>
                                  <p:childTnLst>
                                    <p:animMotion origin="layout" path="M -2.70833E-6 2.96296E-6 L -2.70833E-6 0.03541 " pathEditMode="relative" rAng="0" ptsTypes="AA">
                                      <p:cBhvr>
                                        <p:cTn id="34" dur="500" spd="-100000" fill="hold"/>
                                        <p:tgtEl>
                                          <p:spTgt spid="54"/>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100"/>
                                  </p:stCondLst>
                                  <p:childTnLst>
                                    <p:animMotion origin="layout" path="M 2.29167E-6 -4.07407E-6 L 2.29167E-6 0.03542 " pathEditMode="relative" rAng="0" ptsTypes="AA">
                                      <p:cBhvr>
                                        <p:cTn id="39" dur="500" spd="-100000" fill="hold"/>
                                        <p:tgtEl>
                                          <p:spTgt spid="56"/>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par>
                                <p:cTn id="43" presetID="42" presetClass="path" presetSubtype="0" decel="100000" fill="hold" nodeType="withEffect">
                                  <p:stCondLst>
                                    <p:cond delay="100"/>
                                  </p:stCondLst>
                                  <p:childTnLst>
                                    <p:animMotion origin="layout" path="M 2.70833E-6 1.85185E-6 L 2.70833E-6 0.03541 " pathEditMode="relative" rAng="0" ptsTypes="AA">
                                      <p:cBhvr>
                                        <p:cTn id="44" dur="500" spd="-100000" fill="hold"/>
                                        <p:tgtEl>
                                          <p:spTgt spid="86"/>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par>
                                <p:cTn id="48" presetID="42" presetClass="path" presetSubtype="0" decel="100000" fill="hold" nodeType="withEffect">
                                  <p:stCondLst>
                                    <p:cond delay="100"/>
                                  </p:stCondLst>
                                  <p:childTnLst>
                                    <p:animMotion origin="layout" path="M -2.91667E-6 1.85185E-6 L -2.91667E-6 0.03541 " pathEditMode="relative" rAng="0" ptsTypes="AA">
                                      <p:cBhvr>
                                        <p:cTn id="49" dur="500" spd="-100000" fill="hold"/>
                                        <p:tgtEl>
                                          <p:spTgt spid="87"/>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42" presetClass="path" presetSubtype="0" decel="100000" fill="hold" nodeType="withEffect">
                                  <p:stCondLst>
                                    <p:cond delay="200"/>
                                  </p:stCondLst>
                                  <p:childTnLst>
                                    <p:animMotion origin="layout" path="M -2.08333E-7 -4.07407E-6 L -2.08333E-7 0.03542 " pathEditMode="relative" rAng="0" ptsTypes="AA">
                                      <p:cBhvr>
                                        <p:cTn id="54" dur="500" spd="-100000" fill="hold"/>
                                        <p:tgtEl>
                                          <p:spTgt spid="88"/>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par>
                                <p:cTn id="58" presetID="42" presetClass="path" presetSubtype="0" decel="100000" fill="hold" nodeType="withEffect">
                                  <p:stCondLst>
                                    <p:cond delay="100"/>
                                  </p:stCondLst>
                                  <p:childTnLst>
                                    <p:animMotion origin="layout" path="M -3.75E-6 -1.85185E-6 L -3.75E-6 0.03542 " pathEditMode="relative" rAng="0" ptsTypes="AA">
                                      <p:cBhvr>
                                        <p:cTn id="59" dur="500" spd="-100000" fill="hold"/>
                                        <p:tgtEl>
                                          <p:spTgt spid="67"/>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42" presetClass="path" presetSubtype="0" decel="100000" fill="hold" grpId="1" nodeType="withEffect">
                                  <p:stCondLst>
                                    <p:cond delay="100"/>
                                  </p:stCondLst>
                                  <p:childTnLst>
                                    <p:animMotion origin="layout" path="M -3.75E-6 -3.33333E-6 L -3.75E-6 0.03542 " pathEditMode="relative" rAng="0" ptsTypes="AA">
                                      <p:cBhvr>
                                        <p:cTn id="64" dur="500" spd="-100000" fill="hold"/>
                                        <p:tgtEl>
                                          <p:spTgt spid="41"/>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64" presetClass="path" presetSubtype="0" accel="50000" decel="50000" fill="hold" nodeType="withEffect">
                                  <p:stCondLst>
                                    <p:cond delay="200"/>
                                  </p:stCondLst>
                                  <p:childTnLst>
                                    <p:animMotion origin="layout" path="M 2.5E-6 -0.00578 L 0.00039 -0.0206 " pathEditMode="relative" rAng="0" ptsTypes="AA">
                                      <p:cBhvr>
                                        <p:cTn id="69" dur="500" fill="hold"/>
                                        <p:tgtEl>
                                          <p:spTgt spid="7"/>
                                        </p:tgtEl>
                                        <p:attrNameLst>
                                          <p:attrName>ppt_x</p:attrName>
                                          <p:attrName>ppt_y</p:attrName>
                                        </p:attrNameLst>
                                      </p:cBhvr>
                                      <p:rCtr x="13" y="-741"/>
                                    </p:animMotion>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10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0"/>
                                  </p:stCondLst>
                                  <p:childTnLst>
                                    <p:animMotion origin="layout" path="M -4.58333E-6 1.48148E-6 L -4.58333E-6 0.03542 " pathEditMode="relative" rAng="0" ptsTypes="AA">
                                      <p:cBhvr>
                                        <p:cTn id="82" dur="5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42" presetClass="path" presetSubtype="0" decel="100000" fill="hold" grpId="1" nodeType="withEffect">
                                  <p:stCondLst>
                                    <p:cond delay="500"/>
                                  </p:stCondLst>
                                  <p:childTnLst>
                                    <p:animMotion origin="layout" path="M 1.875E-6 -3.7037E-7 L 1.875E-6 0.03542 " pathEditMode="relative" rAng="0" ptsTypes="AA">
                                      <p:cBhvr>
                                        <p:cTn id="87" dur="5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1" grpId="0"/>
      <p:bldP spid="41" grpId="1"/>
      <p:bldP spid="43" grpId="0"/>
      <p:bldP spid="43" grpId="1"/>
      <p:bldP spid="46" grpId="0"/>
      <p:bldP spid="46" grpId="1"/>
      <p:bldP spid="47" grpId="0"/>
      <p:bldP spid="47" grpId="1"/>
      <p:bldP spid="50" grpId="0"/>
      <p:bldP spid="50" grpId="1"/>
      <p:bldP spid="54" grpId="0"/>
      <p:bldP spid="54" grpId="1"/>
      <p:bldP spid="56" grpId="0"/>
      <p:bldP spid="56" grpId="1"/>
      <p:bldP spid="24" grpId="0"/>
      <p:bldP spid="24" grpId="1"/>
      <p:bldP spid="25" grpId="0"/>
      <p:bldP spid="25" grpId="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ED4014-A033-4360-9D01-67F858BEA3A8}"/>
              </a:ext>
            </a:extLst>
          </p:cNvPr>
          <p:cNvPicPr>
            <a:picLocks noChangeAspect="1"/>
          </p:cNvPicPr>
          <p:nvPr/>
        </p:nvPicPr>
        <p:blipFill>
          <a:blip r:embed="rId3"/>
          <a:srcRect/>
          <a:stretch/>
        </p:blipFill>
        <p:spPr>
          <a:xfrm>
            <a:off x="6009" y="22411"/>
            <a:ext cx="12179981" cy="6813177"/>
          </a:xfrm>
          <a:prstGeom prst="rect">
            <a:avLst/>
          </a:prstGeom>
        </p:spPr>
      </p:pic>
      <p:sp>
        <p:nvSpPr>
          <p:cNvPr id="5" name="Rectangle 4">
            <a:extLst>
              <a:ext uri="{FF2B5EF4-FFF2-40B4-BE49-F238E27FC236}">
                <a16:creationId xmlns:a16="http://schemas.microsoft.com/office/drawing/2014/main" id="{BDA01E19-1F14-4E33-957E-3837EFA5E646}"/>
              </a:ext>
            </a:extLst>
          </p:cNvPr>
          <p:cNvSpPr/>
          <p:nvPr/>
        </p:nvSpPr>
        <p:spPr>
          <a:xfrm>
            <a:off x="106948" y="2742086"/>
            <a:ext cx="11732124" cy="1273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solidFill>
                  <a:schemeClr val="accent1">
                    <a:alpha val="82000"/>
                  </a:schemeClr>
                </a:solidFill>
                <a:latin typeface="Open Sans" panose="020B0606030504020204" pitchFamily="34" charset="0"/>
                <a:ea typeface="Open Sans" panose="020B0606030504020204" pitchFamily="34" charset="0"/>
                <a:cs typeface="Open Sans" panose="020B0606030504020204" pitchFamily="34" charset="0"/>
              </a:rPr>
              <a:t>THANK YOU!</a:t>
            </a:r>
          </a:p>
        </p:txBody>
      </p:sp>
    </p:spTree>
    <p:extLst>
      <p:ext uri="{BB962C8B-B14F-4D97-AF65-F5344CB8AC3E}">
        <p14:creationId xmlns:p14="http://schemas.microsoft.com/office/powerpoint/2010/main" val="4193462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n the TechEmpower benchmarks, .NET processed 7.01 million requests per second, Node.js processed 0.66 million, and Java Servlet processed 2.17 million.">
            <a:extLst>
              <a:ext uri="{FF2B5EF4-FFF2-40B4-BE49-F238E27FC236}">
                <a16:creationId xmlns:a16="http://schemas.microsoft.com/office/drawing/2014/main" id="{44EEED3F-D065-472A-AE74-131D4591949C}"/>
              </a:ext>
            </a:extLst>
          </p:cNvPr>
          <p:cNvSpPr>
            <a:spLocks noChangeAspect="1" noChangeArrowheads="1"/>
          </p:cNvSpPr>
          <p:nvPr/>
        </p:nvSpPr>
        <p:spPr bwMode="auto">
          <a:xfrm>
            <a:off x="5864988" y="2785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6 Performance</a:t>
            </a:r>
          </a:p>
        </p:txBody>
      </p:sp>
      <p:sp>
        <p:nvSpPr>
          <p:cNvPr id="105" name="TextBox 104">
            <a:extLst>
              <a:ext uri="{FF2B5EF4-FFF2-40B4-BE49-F238E27FC236}">
                <a16:creationId xmlns:a16="http://schemas.microsoft.com/office/drawing/2014/main" id="{CB8A4E90-2873-4443-8A1F-542DF239063D}"/>
              </a:ext>
            </a:extLst>
          </p:cNvPr>
          <p:cNvSpPr txBox="1"/>
          <p:nvPr/>
        </p:nvSpPr>
        <p:spPr>
          <a:xfrm>
            <a:off x="461400" y="6206519"/>
            <a:ext cx="676213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50000"/>
                  </a:srgbClr>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https://www.techempower.com/benchmarks/#section=data-r20&amp;hw=ph&amp;test=plaintext</a:t>
            </a:r>
            <a:r>
              <a:rPr kumimoji="0" lang="en-US" sz="1000" b="0" i="0" u="none" strike="noStrike" kern="0" cap="none" spc="0" normalizeH="0" baseline="0" noProof="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endParaRPr kumimoji="0" lang="en-US" sz="1000" b="0" i="0" u="none" strike="noStrike" kern="1200" cap="none" spc="0" normalizeH="0" baseline="0" noProof="0">
              <a:ln>
                <a:noFill/>
              </a:ln>
              <a:solidFill>
                <a:srgbClr val="E6E6E6">
                  <a:lumMod val="50000"/>
                </a:srgbClr>
              </a:solidFill>
              <a:effectLst/>
              <a:uLnTx/>
              <a:uFillTx/>
              <a:latin typeface="Segoe UI" panose="020B0502040204020203" pitchFamily="34" charset="0"/>
              <a:ea typeface="+mn-ea"/>
              <a:cs typeface="Segoe UI" panose="020B0502040204020203" pitchFamily="34" charset="0"/>
            </a:endParaRPr>
          </a:p>
        </p:txBody>
      </p:sp>
      <p:grpSp>
        <p:nvGrpSpPr>
          <p:cNvPr id="108" name="Group 107">
            <a:extLst>
              <a:ext uri="{FF2B5EF4-FFF2-40B4-BE49-F238E27FC236}">
                <a16:creationId xmlns:a16="http://schemas.microsoft.com/office/drawing/2014/main" id="{967A1A51-666F-4A53-8616-D446C3DBA27E}"/>
              </a:ext>
            </a:extLst>
          </p:cNvPr>
          <p:cNvGrpSpPr/>
          <p:nvPr/>
        </p:nvGrpSpPr>
        <p:grpSpPr>
          <a:xfrm>
            <a:off x="353364" y="1604684"/>
            <a:ext cx="5203178" cy="3799869"/>
            <a:chOff x="821537" y="1878600"/>
            <a:chExt cx="5252938" cy="3824150"/>
          </a:xfrm>
        </p:grpSpPr>
        <p:grpSp>
          <p:nvGrpSpPr>
            <p:cNvPr id="6" name="Graphic 3">
              <a:extLst>
                <a:ext uri="{FF2B5EF4-FFF2-40B4-BE49-F238E27FC236}">
                  <a16:creationId xmlns:a16="http://schemas.microsoft.com/office/drawing/2014/main" id="{7CAF132A-E7C2-4374-B18A-209C4E0F009B}"/>
                </a:ext>
              </a:extLst>
            </p:cNvPr>
            <p:cNvGrpSpPr/>
            <p:nvPr/>
          </p:nvGrpSpPr>
          <p:grpSpPr>
            <a:xfrm>
              <a:off x="821537" y="1878600"/>
              <a:ext cx="5252938" cy="2339438"/>
              <a:chOff x="3269769" y="2158819"/>
              <a:chExt cx="5869616" cy="2614080"/>
            </a:xfrm>
          </p:grpSpPr>
          <p:sp>
            <p:nvSpPr>
              <p:cNvPr id="7" name="Freeform: Shape 6">
                <a:extLst>
                  <a:ext uri="{FF2B5EF4-FFF2-40B4-BE49-F238E27FC236}">
                    <a16:creationId xmlns:a16="http://schemas.microsoft.com/office/drawing/2014/main" id="{7EAC5160-F673-43A7-A4A8-8576B4A432F9}"/>
                  </a:ext>
                </a:extLst>
              </p:cNvPr>
              <p:cNvSpPr/>
              <p:nvPr/>
            </p:nvSpPr>
            <p:spPr>
              <a:xfrm>
                <a:off x="5128079" y="2158819"/>
                <a:ext cx="2288909" cy="2288909"/>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Freeform: Shape 7">
                <a:extLst>
                  <a:ext uri="{FF2B5EF4-FFF2-40B4-BE49-F238E27FC236}">
                    <a16:creationId xmlns:a16="http://schemas.microsoft.com/office/drawing/2014/main" id="{D633718A-EAB4-493E-895C-A86C7CA98AA1}"/>
                  </a:ext>
                </a:extLst>
              </p:cNvPr>
              <p:cNvSpPr/>
              <p:nvPr/>
            </p:nvSpPr>
            <p:spPr>
              <a:xfrm>
                <a:off x="3269769" y="2569095"/>
                <a:ext cx="1648726" cy="1648726"/>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Freeform: Shape 8">
                <a:extLst>
                  <a:ext uri="{FF2B5EF4-FFF2-40B4-BE49-F238E27FC236}">
                    <a16:creationId xmlns:a16="http://schemas.microsoft.com/office/drawing/2014/main" id="{11EBF202-721B-4717-AADA-7738179B9105}"/>
                  </a:ext>
                </a:extLst>
              </p:cNvPr>
              <p:cNvSpPr/>
              <p:nvPr/>
            </p:nvSpPr>
            <p:spPr>
              <a:xfrm>
                <a:off x="7490660" y="2572905"/>
                <a:ext cx="1648725" cy="1648726"/>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Freeform: Shape 9">
                <a:extLst>
                  <a:ext uri="{FF2B5EF4-FFF2-40B4-BE49-F238E27FC236}">
                    <a16:creationId xmlns:a16="http://schemas.microsoft.com/office/drawing/2014/main" id="{FB8E9EE6-9CEA-46E4-9B94-DDDCB9FADB1A}"/>
                  </a:ext>
                </a:extLst>
              </p:cNvPr>
              <p:cNvSpPr/>
              <p:nvPr/>
            </p:nvSpPr>
            <p:spPr>
              <a:xfrm>
                <a:off x="5425307" y="2456047"/>
                <a:ext cx="1694453" cy="1089835"/>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Freeform: Shape 10">
                <a:extLst>
                  <a:ext uri="{FF2B5EF4-FFF2-40B4-BE49-F238E27FC236}">
                    <a16:creationId xmlns:a16="http://schemas.microsoft.com/office/drawing/2014/main" id="{89BEE4C1-5E8B-4B2A-B234-69344EB5A91A}"/>
                  </a:ext>
                </a:extLst>
              </p:cNvPr>
              <p:cNvSpPr/>
              <p:nvPr/>
            </p:nvSpPr>
            <p:spPr>
              <a:xfrm>
                <a:off x="6809830" y="2995884"/>
                <a:ext cx="309929" cy="549998"/>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Freeform: Shape 11">
                <a:extLst>
                  <a:ext uri="{FF2B5EF4-FFF2-40B4-BE49-F238E27FC236}">
                    <a16:creationId xmlns:a16="http://schemas.microsoft.com/office/drawing/2014/main" id="{B5CD37CD-80DD-4801-9C73-B80A56527082}"/>
                  </a:ext>
                </a:extLst>
              </p:cNvPr>
              <p:cNvSpPr/>
              <p:nvPr/>
            </p:nvSpPr>
            <p:spPr>
              <a:xfrm>
                <a:off x="3514918" y="281805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Freeform: Shape 12">
                <a:extLst>
                  <a:ext uri="{FF2B5EF4-FFF2-40B4-BE49-F238E27FC236}">
                    <a16:creationId xmlns:a16="http://schemas.microsoft.com/office/drawing/2014/main" id="{2E9246AE-FF6B-4465-A3D5-25B7C9C2A822}"/>
                  </a:ext>
                </a:extLst>
              </p:cNvPr>
              <p:cNvSpPr/>
              <p:nvPr/>
            </p:nvSpPr>
            <p:spPr>
              <a:xfrm>
                <a:off x="7735810" y="281678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Freeform: Shape 13">
                <a:extLst>
                  <a:ext uri="{FF2B5EF4-FFF2-40B4-BE49-F238E27FC236}">
                    <a16:creationId xmlns:a16="http://schemas.microsoft.com/office/drawing/2014/main" id="{C02E314C-F9A6-413E-AC84-47B4443E2926}"/>
                  </a:ext>
                </a:extLst>
              </p:cNvPr>
              <p:cNvSpPr/>
              <p:nvPr/>
            </p:nvSpPr>
            <p:spPr>
              <a:xfrm>
                <a:off x="6079462" y="2842189"/>
                <a:ext cx="765933" cy="632562"/>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Freeform: Shape 14">
                <a:extLst>
                  <a:ext uri="{FF2B5EF4-FFF2-40B4-BE49-F238E27FC236}">
                    <a16:creationId xmlns:a16="http://schemas.microsoft.com/office/drawing/2014/main" id="{BF89C8F0-0416-4EDF-8C2C-A384E29E933F}"/>
                  </a:ext>
                </a:extLst>
              </p:cNvPr>
              <p:cNvSpPr/>
              <p:nvPr/>
            </p:nvSpPr>
            <p:spPr>
              <a:xfrm>
                <a:off x="6186160" y="3200387"/>
                <a:ext cx="170207" cy="17020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6" name="Graphic 3">
                <a:extLst>
                  <a:ext uri="{FF2B5EF4-FFF2-40B4-BE49-F238E27FC236}">
                    <a16:creationId xmlns:a16="http://schemas.microsoft.com/office/drawing/2014/main" id="{7CAF132A-E7C2-4374-B18A-209C4E0F009B}"/>
                  </a:ext>
                </a:extLst>
              </p:cNvPr>
              <p:cNvGrpSpPr/>
              <p:nvPr/>
            </p:nvGrpSpPr>
            <p:grpSpPr>
              <a:xfrm>
                <a:off x="3466650" y="4569668"/>
                <a:ext cx="5216732" cy="203231"/>
                <a:chOff x="3466650" y="4569668"/>
                <a:chExt cx="5216732" cy="203231"/>
              </a:xfrm>
              <a:solidFill>
                <a:srgbClr val="605D5A"/>
              </a:solidFill>
            </p:grpSpPr>
            <p:grpSp>
              <p:nvGrpSpPr>
                <p:cNvPr id="17" name="Graphic 3">
                  <a:extLst>
                    <a:ext uri="{FF2B5EF4-FFF2-40B4-BE49-F238E27FC236}">
                      <a16:creationId xmlns:a16="http://schemas.microsoft.com/office/drawing/2014/main" id="{7CAF132A-E7C2-4374-B18A-209C4E0F009B}"/>
                    </a:ext>
                  </a:extLst>
                </p:cNvPr>
                <p:cNvGrpSpPr/>
                <p:nvPr/>
              </p:nvGrpSpPr>
              <p:grpSpPr>
                <a:xfrm>
                  <a:off x="3466650" y="4570938"/>
                  <a:ext cx="1093646" cy="191801"/>
                  <a:chOff x="3466650" y="4570938"/>
                  <a:chExt cx="1093646" cy="191801"/>
                </a:xfrm>
                <a:solidFill>
                  <a:srgbClr val="605D5A"/>
                </a:solidFill>
              </p:grpSpPr>
              <p:sp>
                <p:nvSpPr>
                  <p:cNvPr id="18" name="Freeform: Shape 17">
                    <a:extLst>
                      <a:ext uri="{FF2B5EF4-FFF2-40B4-BE49-F238E27FC236}">
                        <a16:creationId xmlns:a16="http://schemas.microsoft.com/office/drawing/2014/main" id="{DD8DE176-115C-4683-A4DC-33EFAEFF0252}"/>
                      </a:ext>
                    </a:extLst>
                  </p:cNvPr>
                  <p:cNvSpPr/>
                  <p:nvPr/>
                </p:nvSpPr>
                <p:spPr>
                  <a:xfrm>
                    <a:off x="3466650" y="4579829"/>
                    <a:ext cx="52078" cy="182909"/>
                  </a:xfrm>
                  <a:custGeom>
                    <a:avLst/>
                    <a:gdLst>
                      <a:gd name="connsiteX0" fmla="*/ 15242 w 52078"/>
                      <a:gd name="connsiteY0" fmla="*/ 182909 h 182909"/>
                      <a:gd name="connsiteX1" fmla="*/ 0 w 52078"/>
                      <a:gd name="connsiteY1" fmla="*/ 180369 h 182909"/>
                      <a:gd name="connsiteX2" fmla="*/ 0 w 52078"/>
                      <a:gd name="connsiteY2" fmla="*/ 166397 h 182909"/>
                      <a:gd name="connsiteX3" fmla="*/ 15242 w 52078"/>
                      <a:gd name="connsiteY3" fmla="*/ 168937 h 182909"/>
                      <a:gd name="connsiteX4" fmla="*/ 30485 w 52078"/>
                      <a:gd name="connsiteY4" fmla="*/ 162586 h 182909"/>
                      <a:gd name="connsiteX5" fmla="*/ 35566 w 52078"/>
                      <a:gd name="connsiteY5" fmla="*/ 144803 h 182909"/>
                      <a:gd name="connsiteX6" fmla="*/ 35566 w 52078"/>
                      <a:gd name="connsiteY6" fmla="*/ 0 h 182909"/>
                      <a:gd name="connsiteX7" fmla="*/ 52078 w 52078"/>
                      <a:gd name="connsiteY7" fmla="*/ 0 h 182909"/>
                      <a:gd name="connsiteX8" fmla="*/ 52078 w 52078"/>
                      <a:gd name="connsiteY8" fmla="*/ 143533 h 182909"/>
                      <a:gd name="connsiteX9" fmla="*/ 43187 w 52078"/>
                      <a:gd name="connsiteY9" fmla="*/ 172748 h 182909"/>
                      <a:gd name="connsiteX10" fmla="*/ 15242 w 52078"/>
                      <a:gd name="connsiteY10" fmla="*/ 182909 h 1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78" h="182909">
                        <a:moveTo>
                          <a:pt x="15242" y="182909"/>
                        </a:moveTo>
                        <a:cubicBezTo>
                          <a:pt x="8891" y="182909"/>
                          <a:pt x="3811" y="181639"/>
                          <a:pt x="0" y="180369"/>
                        </a:cubicBezTo>
                        <a:lnTo>
                          <a:pt x="0" y="166397"/>
                        </a:lnTo>
                        <a:cubicBezTo>
                          <a:pt x="5081" y="167667"/>
                          <a:pt x="10162" y="168937"/>
                          <a:pt x="15242" y="168937"/>
                        </a:cubicBezTo>
                        <a:cubicBezTo>
                          <a:pt x="21593" y="168937"/>
                          <a:pt x="26674" y="166397"/>
                          <a:pt x="30485" y="162586"/>
                        </a:cubicBezTo>
                        <a:cubicBezTo>
                          <a:pt x="34295" y="158776"/>
                          <a:pt x="35566" y="152425"/>
                          <a:pt x="35566" y="144803"/>
                        </a:cubicBezTo>
                        <a:lnTo>
                          <a:pt x="35566" y="0"/>
                        </a:lnTo>
                        <a:lnTo>
                          <a:pt x="52078" y="0"/>
                        </a:lnTo>
                        <a:lnTo>
                          <a:pt x="52078" y="143533"/>
                        </a:lnTo>
                        <a:cubicBezTo>
                          <a:pt x="52078" y="156235"/>
                          <a:pt x="49538" y="166397"/>
                          <a:pt x="43187" y="172748"/>
                        </a:cubicBezTo>
                        <a:cubicBezTo>
                          <a:pt x="36836" y="179099"/>
                          <a:pt x="26674" y="182909"/>
                          <a:pt x="15242" y="18290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Freeform: Shape 18">
                    <a:extLst>
                      <a:ext uri="{FF2B5EF4-FFF2-40B4-BE49-F238E27FC236}">
                        <a16:creationId xmlns:a16="http://schemas.microsoft.com/office/drawing/2014/main" id="{FF8F4E3D-6FEF-46CA-83C5-A6965DD42BCF}"/>
                      </a:ext>
                    </a:extLst>
                  </p:cNvPr>
                  <p:cNvSpPr/>
                  <p:nvPr/>
                </p:nvSpPr>
                <p:spPr>
                  <a:xfrm>
                    <a:off x="3545403" y="4615395"/>
                    <a:ext cx="87644" cy="111778"/>
                  </a:xfrm>
                  <a:custGeom>
                    <a:avLst/>
                    <a:gdLst>
                      <a:gd name="connsiteX0" fmla="*/ 76212 w 87644"/>
                      <a:gd name="connsiteY0" fmla="*/ 109238 h 111778"/>
                      <a:gd name="connsiteX1" fmla="*/ 72402 w 87644"/>
                      <a:gd name="connsiteY1" fmla="*/ 93995 h 111778"/>
                      <a:gd name="connsiteX2" fmla="*/ 71132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2 w 87644"/>
                      <a:gd name="connsiteY8" fmla="*/ 44457 h 111778"/>
                      <a:gd name="connsiteX9" fmla="*/ 71132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2"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2" y="44457"/>
                        </a:lnTo>
                        <a:lnTo>
                          <a:pt x="71132" y="38106"/>
                        </a:lnTo>
                        <a:cubicBezTo>
                          <a:pt x="71132"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Freeform: Shape 19">
                    <a:extLst>
                      <a:ext uri="{FF2B5EF4-FFF2-40B4-BE49-F238E27FC236}">
                        <a16:creationId xmlns:a16="http://schemas.microsoft.com/office/drawing/2014/main" id="{4A93B017-60B8-41E5-B65D-8E91B2206D28}"/>
                      </a:ext>
                    </a:extLst>
                  </p:cNvPr>
                  <p:cNvSpPr/>
                  <p:nvPr/>
                </p:nvSpPr>
                <p:spPr>
                  <a:xfrm>
                    <a:off x="3650830"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1" name="Freeform: Shape 20">
                    <a:extLst>
                      <a:ext uri="{FF2B5EF4-FFF2-40B4-BE49-F238E27FC236}">
                        <a16:creationId xmlns:a16="http://schemas.microsoft.com/office/drawing/2014/main" id="{494900D7-080B-4DCB-8724-109F1181E62D}"/>
                      </a:ext>
                    </a:extLst>
                  </p:cNvPr>
                  <p:cNvSpPr/>
                  <p:nvPr/>
                </p:nvSpPr>
                <p:spPr>
                  <a:xfrm>
                    <a:off x="3760068" y="4615395"/>
                    <a:ext cx="87644" cy="111778"/>
                  </a:xfrm>
                  <a:custGeom>
                    <a:avLst/>
                    <a:gdLst>
                      <a:gd name="connsiteX0" fmla="*/ 76212 w 87644"/>
                      <a:gd name="connsiteY0" fmla="*/ 109238 h 111778"/>
                      <a:gd name="connsiteX1" fmla="*/ 72402 w 87644"/>
                      <a:gd name="connsiteY1" fmla="*/ 93995 h 111778"/>
                      <a:gd name="connsiteX2" fmla="*/ 71131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1 w 87644"/>
                      <a:gd name="connsiteY8" fmla="*/ 44457 h 111778"/>
                      <a:gd name="connsiteX9" fmla="*/ 71131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1"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1" y="44457"/>
                        </a:lnTo>
                        <a:lnTo>
                          <a:pt x="71131" y="38106"/>
                        </a:lnTo>
                        <a:cubicBezTo>
                          <a:pt x="71131"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Freeform: Shape 21">
                    <a:extLst>
                      <a:ext uri="{FF2B5EF4-FFF2-40B4-BE49-F238E27FC236}">
                        <a16:creationId xmlns:a16="http://schemas.microsoft.com/office/drawing/2014/main" id="{54F6A360-2A20-4CB3-8477-D8D9AAECF3E9}"/>
                      </a:ext>
                    </a:extLst>
                  </p:cNvPr>
                  <p:cNvSpPr/>
                  <p:nvPr/>
                </p:nvSpPr>
                <p:spPr>
                  <a:xfrm>
                    <a:off x="3927735" y="4577289"/>
                    <a:ext cx="91454" cy="148614"/>
                  </a:xfrm>
                  <a:custGeom>
                    <a:avLst/>
                    <a:gdLst>
                      <a:gd name="connsiteX0" fmla="*/ 91455 w 91454"/>
                      <a:gd name="connsiteY0" fmla="*/ 107967 h 148614"/>
                      <a:gd name="connsiteX1" fmla="*/ 77482 w 91454"/>
                      <a:gd name="connsiteY1" fmla="*/ 138452 h 148614"/>
                      <a:gd name="connsiteX2" fmla="*/ 39376 w 91454"/>
                      <a:gd name="connsiteY2" fmla="*/ 148614 h 148614"/>
                      <a:gd name="connsiteX3" fmla="*/ 0 w 91454"/>
                      <a:gd name="connsiteY3" fmla="*/ 142263 h 148614"/>
                      <a:gd name="connsiteX4" fmla="*/ 0 w 91454"/>
                      <a:gd name="connsiteY4" fmla="*/ 125750 h 148614"/>
                      <a:gd name="connsiteX5" fmla="*/ 19053 w 91454"/>
                      <a:gd name="connsiteY5" fmla="*/ 132101 h 148614"/>
                      <a:gd name="connsiteX6" fmla="*/ 39376 w 91454"/>
                      <a:gd name="connsiteY6" fmla="*/ 134642 h 148614"/>
                      <a:gd name="connsiteX7" fmla="*/ 64780 w 91454"/>
                      <a:gd name="connsiteY7" fmla="*/ 128291 h 148614"/>
                      <a:gd name="connsiteX8" fmla="*/ 73672 w 91454"/>
                      <a:gd name="connsiteY8" fmla="*/ 110508 h 148614"/>
                      <a:gd name="connsiteX9" fmla="*/ 71131 w 91454"/>
                      <a:gd name="connsiteY9" fmla="*/ 97806 h 148614"/>
                      <a:gd name="connsiteX10" fmla="*/ 60970 w 91454"/>
                      <a:gd name="connsiteY10" fmla="*/ 88914 h 148614"/>
                      <a:gd name="connsiteX11" fmla="*/ 39376 w 91454"/>
                      <a:gd name="connsiteY11" fmla="*/ 80023 h 148614"/>
                      <a:gd name="connsiteX12" fmla="*/ 10162 w 91454"/>
                      <a:gd name="connsiteY12" fmla="*/ 62240 h 148614"/>
                      <a:gd name="connsiteX13" fmla="*/ 1270 w 91454"/>
                      <a:gd name="connsiteY13" fmla="*/ 36836 h 148614"/>
                      <a:gd name="connsiteX14" fmla="*/ 13972 w 91454"/>
                      <a:gd name="connsiteY14" fmla="*/ 10162 h 148614"/>
                      <a:gd name="connsiteX15" fmla="*/ 46998 w 91454"/>
                      <a:gd name="connsiteY15" fmla="*/ 0 h 148614"/>
                      <a:gd name="connsiteX16" fmla="*/ 86374 w 91454"/>
                      <a:gd name="connsiteY16" fmla="*/ 7621 h 148614"/>
                      <a:gd name="connsiteX17" fmla="*/ 81293 w 91454"/>
                      <a:gd name="connsiteY17" fmla="*/ 22864 h 148614"/>
                      <a:gd name="connsiteX18" fmla="*/ 46998 w 91454"/>
                      <a:gd name="connsiteY18" fmla="*/ 15243 h 148614"/>
                      <a:gd name="connsiteX19" fmla="*/ 26674 w 91454"/>
                      <a:gd name="connsiteY19" fmla="*/ 21594 h 148614"/>
                      <a:gd name="connsiteX20" fmla="*/ 19053 w 91454"/>
                      <a:gd name="connsiteY20" fmla="*/ 38106 h 148614"/>
                      <a:gd name="connsiteX21" fmla="*/ 21593 w 91454"/>
                      <a:gd name="connsiteY21" fmla="*/ 50808 h 148614"/>
                      <a:gd name="connsiteX22" fmla="*/ 30485 w 91454"/>
                      <a:gd name="connsiteY22" fmla="*/ 59700 h 148614"/>
                      <a:gd name="connsiteX23" fmla="*/ 50808 w 91454"/>
                      <a:gd name="connsiteY23" fmla="*/ 68591 h 148614"/>
                      <a:gd name="connsiteX24" fmla="*/ 82563 w 91454"/>
                      <a:gd name="connsiteY24" fmla="*/ 86374 h 148614"/>
                      <a:gd name="connsiteX25" fmla="*/ 91455 w 91454"/>
                      <a:gd name="connsiteY25" fmla="*/ 107967 h 1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54" h="148614">
                        <a:moveTo>
                          <a:pt x="91455" y="107967"/>
                        </a:moveTo>
                        <a:cubicBezTo>
                          <a:pt x="91455" y="120669"/>
                          <a:pt x="86374" y="130831"/>
                          <a:pt x="77482" y="138452"/>
                        </a:cubicBezTo>
                        <a:cubicBezTo>
                          <a:pt x="68591" y="146074"/>
                          <a:pt x="55889" y="148614"/>
                          <a:pt x="39376" y="148614"/>
                        </a:cubicBezTo>
                        <a:cubicBezTo>
                          <a:pt x="21593" y="148614"/>
                          <a:pt x="8891" y="146074"/>
                          <a:pt x="0" y="142263"/>
                        </a:cubicBezTo>
                        <a:lnTo>
                          <a:pt x="0" y="125750"/>
                        </a:lnTo>
                        <a:cubicBezTo>
                          <a:pt x="6351" y="128291"/>
                          <a:pt x="12702" y="130831"/>
                          <a:pt x="19053" y="132101"/>
                        </a:cubicBezTo>
                        <a:cubicBezTo>
                          <a:pt x="26674" y="133372"/>
                          <a:pt x="33025" y="134642"/>
                          <a:pt x="39376" y="134642"/>
                        </a:cubicBezTo>
                        <a:cubicBezTo>
                          <a:pt x="50808" y="134642"/>
                          <a:pt x="59700" y="132101"/>
                          <a:pt x="64780" y="128291"/>
                        </a:cubicBezTo>
                        <a:cubicBezTo>
                          <a:pt x="69861" y="124480"/>
                          <a:pt x="73672" y="118129"/>
                          <a:pt x="73672" y="110508"/>
                        </a:cubicBezTo>
                        <a:cubicBezTo>
                          <a:pt x="73672" y="105427"/>
                          <a:pt x="72402" y="101616"/>
                          <a:pt x="71131" y="97806"/>
                        </a:cubicBezTo>
                        <a:cubicBezTo>
                          <a:pt x="68591" y="93995"/>
                          <a:pt x="66051" y="91455"/>
                          <a:pt x="60970" y="88914"/>
                        </a:cubicBezTo>
                        <a:cubicBezTo>
                          <a:pt x="55889" y="86374"/>
                          <a:pt x="49538" y="82563"/>
                          <a:pt x="39376" y="80023"/>
                        </a:cubicBezTo>
                        <a:cubicBezTo>
                          <a:pt x="25404" y="74942"/>
                          <a:pt x="16513" y="69861"/>
                          <a:pt x="10162" y="62240"/>
                        </a:cubicBezTo>
                        <a:cubicBezTo>
                          <a:pt x="3811" y="55889"/>
                          <a:pt x="1270" y="46998"/>
                          <a:pt x="1270" y="36836"/>
                        </a:cubicBezTo>
                        <a:cubicBezTo>
                          <a:pt x="1270" y="25404"/>
                          <a:pt x="5081" y="16513"/>
                          <a:pt x="13972" y="10162"/>
                        </a:cubicBezTo>
                        <a:cubicBezTo>
                          <a:pt x="22864" y="3811"/>
                          <a:pt x="33025" y="0"/>
                          <a:pt x="46998" y="0"/>
                        </a:cubicBezTo>
                        <a:cubicBezTo>
                          <a:pt x="60970" y="0"/>
                          <a:pt x="74942" y="2541"/>
                          <a:pt x="86374" y="7621"/>
                        </a:cubicBezTo>
                        <a:lnTo>
                          <a:pt x="81293" y="22864"/>
                        </a:lnTo>
                        <a:cubicBezTo>
                          <a:pt x="69861" y="17783"/>
                          <a:pt x="57159" y="15243"/>
                          <a:pt x="46998" y="15243"/>
                        </a:cubicBezTo>
                        <a:cubicBezTo>
                          <a:pt x="38106" y="15243"/>
                          <a:pt x="30485" y="17783"/>
                          <a:pt x="26674" y="21594"/>
                        </a:cubicBezTo>
                        <a:cubicBezTo>
                          <a:pt x="22864" y="25404"/>
                          <a:pt x="19053" y="30485"/>
                          <a:pt x="19053" y="38106"/>
                        </a:cubicBezTo>
                        <a:cubicBezTo>
                          <a:pt x="19053" y="43187"/>
                          <a:pt x="20323" y="46998"/>
                          <a:pt x="21593" y="50808"/>
                        </a:cubicBezTo>
                        <a:cubicBezTo>
                          <a:pt x="22864" y="54619"/>
                          <a:pt x="26674" y="57159"/>
                          <a:pt x="30485" y="59700"/>
                        </a:cubicBezTo>
                        <a:cubicBezTo>
                          <a:pt x="34295" y="62240"/>
                          <a:pt x="41917" y="64781"/>
                          <a:pt x="50808" y="68591"/>
                        </a:cubicBezTo>
                        <a:cubicBezTo>
                          <a:pt x="66051" y="73672"/>
                          <a:pt x="76212" y="80023"/>
                          <a:pt x="82563" y="86374"/>
                        </a:cubicBezTo>
                        <a:cubicBezTo>
                          <a:pt x="88914" y="90185"/>
                          <a:pt x="91455" y="99076"/>
                          <a:pt x="91455" y="107967"/>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Freeform: Shape 22">
                    <a:extLst>
                      <a:ext uri="{FF2B5EF4-FFF2-40B4-BE49-F238E27FC236}">
                        <a16:creationId xmlns:a16="http://schemas.microsoft.com/office/drawing/2014/main" id="{9BBAA66B-E96D-4FD6-AE0B-643152B8A7F1}"/>
                      </a:ext>
                    </a:extLst>
                  </p:cNvPr>
                  <p:cNvSpPr/>
                  <p:nvPr/>
                </p:nvSpPr>
                <p:spPr>
                  <a:xfrm>
                    <a:off x="4040783"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6998 w 90184"/>
                      <a:gd name="connsiteY15" fmla="*/ 15242 h 113048"/>
                      <a:gd name="connsiteX16" fmla="*/ 26674 w 90184"/>
                      <a:gd name="connsiteY16" fmla="*/ 24134 h 113048"/>
                      <a:gd name="connsiteX17" fmla="*/ 17783 w 90184"/>
                      <a:gd name="connsiteY17" fmla="*/ 48268 h 113048"/>
                      <a:gd name="connsiteX18" fmla="*/ 74942 w 90184"/>
                      <a:gd name="connsiteY18" fmla="*/ 48268 h 113048"/>
                      <a:gd name="connsiteX19" fmla="*/ 68591 w 90184"/>
                      <a:gd name="connsiteY19" fmla="*/ 24134 h 113048"/>
                      <a:gd name="connsiteX20" fmla="*/ 4699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6998" y="15242"/>
                        </a:moveTo>
                        <a:cubicBezTo>
                          <a:pt x="38106" y="15242"/>
                          <a:pt x="31755" y="17783"/>
                          <a:pt x="26674" y="24134"/>
                        </a:cubicBezTo>
                        <a:cubicBezTo>
                          <a:pt x="21593" y="29215"/>
                          <a:pt x="19053" y="38106"/>
                          <a:pt x="17783" y="48268"/>
                        </a:cubicBezTo>
                        <a:lnTo>
                          <a:pt x="74942" y="48268"/>
                        </a:lnTo>
                        <a:cubicBezTo>
                          <a:pt x="74942" y="38106"/>
                          <a:pt x="72402" y="30485"/>
                          <a:pt x="68591" y="24134"/>
                        </a:cubicBezTo>
                        <a:cubicBezTo>
                          <a:pt x="62240" y="17783"/>
                          <a:pt x="55889" y="15242"/>
                          <a:pt x="4699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8FE40632-AFF7-42C2-A73A-7D6503EF83B9}"/>
                      </a:ext>
                    </a:extLst>
                  </p:cNvPr>
                  <p:cNvSpPr/>
                  <p:nvPr/>
                </p:nvSpPr>
                <p:spPr>
                  <a:xfrm>
                    <a:off x="4160183" y="4614125"/>
                    <a:ext cx="62239" cy="110507"/>
                  </a:xfrm>
                  <a:custGeom>
                    <a:avLst/>
                    <a:gdLst>
                      <a:gd name="connsiteX0" fmla="*/ 49538 w 62239"/>
                      <a:gd name="connsiteY0" fmla="*/ 0 h 110507"/>
                      <a:gd name="connsiteX1" fmla="*/ 62240 w 62239"/>
                      <a:gd name="connsiteY1" fmla="*/ 1270 h 110507"/>
                      <a:gd name="connsiteX2" fmla="*/ 59700 w 62239"/>
                      <a:gd name="connsiteY2" fmla="*/ 16513 h 110507"/>
                      <a:gd name="connsiteX3" fmla="*/ 48268 w 62239"/>
                      <a:gd name="connsiteY3" fmla="*/ 15242 h 110507"/>
                      <a:gd name="connsiteX4" fmla="*/ 25404 w 62239"/>
                      <a:gd name="connsiteY4" fmla="*/ 25404 h 110507"/>
                      <a:gd name="connsiteX5" fmla="*/ 16513 w 62239"/>
                      <a:gd name="connsiteY5" fmla="*/ 52078 h 110507"/>
                      <a:gd name="connsiteX6" fmla="*/ 16513 w 62239"/>
                      <a:gd name="connsiteY6" fmla="*/ 110508 h 110507"/>
                      <a:gd name="connsiteX7" fmla="*/ 0 w 62239"/>
                      <a:gd name="connsiteY7" fmla="*/ 110508 h 110507"/>
                      <a:gd name="connsiteX8" fmla="*/ 0 w 62239"/>
                      <a:gd name="connsiteY8" fmla="*/ 1270 h 110507"/>
                      <a:gd name="connsiteX9" fmla="*/ 13972 w 62239"/>
                      <a:gd name="connsiteY9" fmla="*/ 1270 h 110507"/>
                      <a:gd name="connsiteX10" fmla="*/ 15242 w 62239"/>
                      <a:gd name="connsiteY10" fmla="*/ 21593 h 110507"/>
                      <a:gd name="connsiteX11" fmla="*/ 16513 w 62239"/>
                      <a:gd name="connsiteY11" fmla="*/ 21593 h 110507"/>
                      <a:gd name="connsiteX12" fmla="*/ 30485 w 62239"/>
                      <a:gd name="connsiteY12" fmla="*/ 5081 h 110507"/>
                      <a:gd name="connsiteX13" fmla="*/ 49538 w 62239"/>
                      <a:gd name="connsiteY13" fmla="*/ 0 h 1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39" h="110507">
                        <a:moveTo>
                          <a:pt x="49538" y="0"/>
                        </a:moveTo>
                        <a:cubicBezTo>
                          <a:pt x="54619" y="0"/>
                          <a:pt x="58429" y="0"/>
                          <a:pt x="62240" y="1270"/>
                        </a:cubicBezTo>
                        <a:lnTo>
                          <a:pt x="59700" y="16513"/>
                        </a:lnTo>
                        <a:cubicBezTo>
                          <a:pt x="54619" y="15242"/>
                          <a:pt x="50808" y="15242"/>
                          <a:pt x="48268" y="15242"/>
                        </a:cubicBezTo>
                        <a:cubicBezTo>
                          <a:pt x="39376" y="15242"/>
                          <a:pt x="31755" y="19053"/>
                          <a:pt x="25404" y="25404"/>
                        </a:cubicBezTo>
                        <a:cubicBezTo>
                          <a:pt x="19053" y="33025"/>
                          <a:pt x="16513" y="41917"/>
                          <a:pt x="16513" y="52078"/>
                        </a:cubicBezTo>
                        <a:lnTo>
                          <a:pt x="16513" y="110508"/>
                        </a:lnTo>
                        <a:lnTo>
                          <a:pt x="0" y="110508"/>
                        </a:lnTo>
                        <a:lnTo>
                          <a:pt x="0" y="1270"/>
                        </a:lnTo>
                        <a:lnTo>
                          <a:pt x="13972" y="1270"/>
                        </a:lnTo>
                        <a:lnTo>
                          <a:pt x="15242" y="21593"/>
                        </a:lnTo>
                        <a:lnTo>
                          <a:pt x="16513" y="21593"/>
                        </a:lnTo>
                        <a:cubicBezTo>
                          <a:pt x="20323" y="13972"/>
                          <a:pt x="25404" y="8891"/>
                          <a:pt x="30485" y="5081"/>
                        </a:cubicBezTo>
                        <a:cubicBezTo>
                          <a:pt x="36836" y="1270"/>
                          <a:pt x="43187" y="0"/>
                          <a:pt x="49538" y="0"/>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Freeform: Shape 24">
                    <a:extLst>
                      <a:ext uri="{FF2B5EF4-FFF2-40B4-BE49-F238E27FC236}">
                        <a16:creationId xmlns:a16="http://schemas.microsoft.com/office/drawing/2014/main" id="{5A11C6F1-4E97-4CBD-A707-E298ADDB7A14}"/>
                      </a:ext>
                    </a:extLst>
                  </p:cNvPr>
                  <p:cNvSpPr/>
                  <p:nvPr/>
                </p:nvSpPr>
                <p:spPr>
                  <a:xfrm>
                    <a:off x="4226233"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Freeform: Shape 25">
                    <a:extLst>
                      <a:ext uri="{FF2B5EF4-FFF2-40B4-BE49-F238E27FC236}">
                        <a16:creationId xmlns:a16="http://schemas.microsoft.com/office/drawing/2014/main" id="{F2E2F9C9-4295-4638-8DB9-DD22D4E09325}"/>
                      </a:ext>
                    </a:extLst>
                  </p:cNvPr>
                  <p:cNvSpPr/>
                  <p:nvPr/>
                </p:nvSpPr>
                <p:spPr>
                  <a:xfrm>
                    <a:off x="4345632" y="4570938"/>
                    <a:ext cx="16512" cy="153694"/>
                  </a:xfrm>
                  <a:custGeom>
                    <a:avLst/>
                    <a:gdLst>
                      <a:gd name="connsiteX0" fmla="*/ 16513 w 16512"/>
                      <a:gd name="connsiteY0" fmla="*/ 153695 h 153694"/>
                      <a:gd name="connsiteX1" fmla="*/ 0 w 16512"/>
                      <a:gd name="connsiteY1" fmla="*/ 153695 h 153694"/>
                      <a:gd name="connsiteX2" fmla="*/ 0 w 16512"/>
                      <a:gd name="connsiteY2" fmla="*/ 0 h 153694"/>
                      <a:gd name="connsiteX3" fmla="*/ 16513 w 16512"/>
                      <a:gd name="connsiteY3" fmla="*/ 0 h 153694"/>
                      <a:gd name="connsiteX4" fmla="*/ 16513 w 16512"/>
                      <a:gd name="connsiteY4" fmla="*/ 153695 h 15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53694">
                        <a:moveTo>
                          <a:pt x="16513" y="153695"/>
                        </a:moveTo>
                        <a:lnTo>
                          <a:pt x="0" y="153695"/>
                        </a:lnTo>
                        <a:lnTo>
                          <a:pt x="0" y="0"/>
                        </a:lnTo>
                        <a:lnTo>
                          <a:pt x="16513" y="0"/>
                        </a:lnTo>
                        <a:lnTo>
                          <a:pt x="16513" y="153695"/>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7" name="Freeform: Shape 26">
                    <a:extLst>
                      <a:ext uri="{FF2B5EF4-FFF2-40B4-BE49-F238E27FC236}">
                        <a16:creationId xmlns:a16="http://schemas.microsoft.com/office/drawing/2014/main" id="{2145984F-A39C-4160-8851-A60125CB6A11}"/>
                      </a:ext>
                    </a:extLst>
                  </p:cNvPr>
                  <p:cNvSpPr/>
                  <p:nvPr/>
                </p:nvSpPr>
                <p:spPr>
                  <a:xfrm>
                    <a:off x="4390090"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4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4"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Freeform: Shape 27">
                    <a:extLst>
                      <a:ext uri="{FF2B5EF4-FFF2-40B4-BE49-F238E27FC236}">
                        <a16:creationId xmlns:a16="http://schemas.microsoft.com/office/drawing/2014/main" id="{BD4D71EA-9EC6-4194-B04B-A3CAD2FC88B3}"/>
                      </a:ext>
                    </a:extLst>
                  </p:cNvPr>
                  <p:cNvSpPr/>
                  <p:nvPr/>
                </p:nvSpPr>
                <p:spPr>
                  <a:xfrm>
                    <a:off x="4496787" y="4592531"/>
                    <a:ext cx="63510" cy="134641"/>
                  </a:xfrm>
                  <a:custGeom>
                    <a:avLst/>
                    <a:gdLst>
                      <a:gd name="connsiteX0" fmla="*/ 48268 w 63510"/>
                      <a:gd name="connsiteY0" fmla="*/ 120669 h 134641"/>
                      <a:gd name="connsiteX1" fmla="*/ 57159 w 63510"/>
                      <a:gd name="connsiteY1" fmla="*/ 119399 h 134641"/>
                      <a:gd name="connsiteX2" fmla="*/ 63510 w 63510"/>
                      <a:gd name="connsiteY2" fmla="*/ 118129 h 134641"/>
                      <a:gd name="connsiteX3" fmla="*/ 63510 w 63510"/>
                      <a:gd name="connsiteY3" fmla="*/ 130831 h 134641"/>
                      <a:gd name="connsiteX4" fmla="*/ 55889 w 63510"/>
                      <a:gd name="connsiteY4" fmla="*/ 133372 h 134641"/>
                      <a:gd name="connsiteX5" fmla="*/ 46998 w 63510"/>
                      <a:gd name="connsiteY5" fmla="*/ 134642 h 134641"/>
                      <a:gd name="connsiteX6" fmla="*/ 15242 w 63510"/>
                      <a:gd name="connsiteY6" fmla="*/ 101616 h 134641"/>
                      <a:gd name="connsiteX7" fmla="*/ 15242 w 63510"/>
                      <a:gd name="connsiteY7" fmla="*/ 36836 h 134641"/>
                      <a:gd name="connsiteX8" fmla="*/ 0 w 63510"/>
                      <a:gd name="connsiteY8" fmla="*/ 36836 h 134641"/>
                      <a:gd name="connsiteX9" fmla="*/ 0 w 63510"/>
                      <a:gd name="connsiteY9" fmla="*/ 29215 h 134641"/>
                      <a:gd name="connsiteX10" fmla="*/ 15242 w 63510"/>
                      <a:gd name="connsiteY10" fmla="*/ 22864 h 134641"/>
                      <a:gd name="connsiteX11" fmla="*/ 21593 w 63510"/>
                      <a:gd name="connsiteY11" fmla="*/ 0 h 134641"/>
                      <a:gd name="connsiteX12" fmla="*/ 30485 w 63510"/>
                      <a:gd name="connsiteY12" fmla="*/ 0 h 134641"/>
                      <a:gd name="connsiteX13" fmla="*/ 30485 w 63510"/>
                      <a:gd name="connsiteY13" fmla="*/ 25404 h 134641"/>
                      <a:gd name="connsiteX14" fmla="*/ 62240 w 63510"/>
                      <a:gd name="connsiteY14" fmla="*/ 25404 h 134641"/>
                      <a:gd name="connsiteX15" fmla="*/ 62240 w 63510"/>
                      <a:gd name="connsiteY15" fmla="*/ 38106 h 134641"/>
                      <a:gd name="connsiteX16" fmla="*/ 30485 w 63510"/>
                      <a:gd name="connsiteY16" fmla="*/ 38106 h 134641"/>
                      <a:gd name="connsiteX17" fmla="*/ 30485 w 63510"/>
                      <a:gd name="connsiteY17" fmla="*/ 101616 h 134641"/>
                      <a:gd name="connsiteX18" fmla="*/ 35566 w 63510"/>
                      <a:gd name="connsiteY18" fmla="*/ 116859 h 134641"/>
                      <a:gd name="connsiteX19" fmla="*/ 48268 w 63510"/>
                      <a:gd name="connsiteY19" fmla="*/ 120669 h 1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0" h="134641">
                        <a:moveTo>
                          <a:pt x="48268" y="120669"/>
                        </a:moveTo>
                        <a:cubicBezTo>
                          <a:pt x="50808" y="120669"/>
                          <a:pt x="54619" y="120669"/>
                          <a:pt x="57159" y="119399"/>
                        </a:cubicBezTo>
                        <a:cubicBezTo>
                          <a:pt x="59700" y="119399"/>
                          <a:pt x="62240" y="118129"/>
                          <a:pt x="63510" y="118129"/>
                        </a:cubicBezTo>
                        <a:lnTo>
                          <a:pt x="63510" y="130831"/>
                        </a:lnTo>
                        <a:cubicBezTo>
                          <a:pt x="62240" y="132101"/>
                          <a:pt x="59700" y="132101"/>
                          <a:pt x="55889" y="133372"/>
                        </a:cubicBezTo>
                        <a:cubicBezTo>
                          <a:pt x="52078" y="133372"/>
                          <a:pt x="49538" y="134642"/>
                          <a:pt x="46998" y="134642"/>
                        </a:cubicBezTo>
                        <a:cubicBezTo>
                          <a:pt x="25404" y="134642"/>
                          <a:pt x="15242" y="123210"/>
                          <a:pt x="15242" y="101616"/>
                        </a:cubicBezTo>
                        <a:lnTo>
                          <a:pt x="15242" y="36836"/>
                        </a:lnTo>
                        <a:lnTo>
                          <a:pt x="0" y="36836"/>
                        </a:lnTo>
                        <a:lnTo>
                          <a:pt x="0" y="29215"/>
                        </a:lnTo>
                        <a:lnTo>
                          <a:pt x="15242" y="22864"/>
                        </a:lnTo>
                        <a:lnTo>
                          <a:pt x="21593" y="0"/>
                        </a:lnTo>
                        <a:lnTo>
                          <a:pt x="30485" y="0"/>
                        </a:lnTo>
                        <a:lnTo>
                          <a:pt x="30485" y="25404"/>
                        </a:lnTo>
                        <a:lnTo>
                          <a:pt x="62240" y="25404"/>
                        </a:lnTo>
                        <a:lnTo>
                          <a:pt x="62240" y="38106"/>
                        </a:lnTo>
                        <a:lnTo>
                          <a:pt x="30485" y="38106"/>
                        </a:lnTo>
                        <a:lnTo>
                          <a:pt x="30485" y="101616"/>
                        </a:lnTo>
                        <a:cubicBezTo>
                          <a:pt x="30485" y="107967"/>
                          <a:pt x="31755" y="113048"/>
                          <a:pt x="35566" y="116859"/>
                        </a:cubicBezTo>
                        <a:cubicBezTo>
                          <a:pt x="39376" y="118129"/>
                          <a:pt x="43187" y="120669"/>
                          <a:pt x="48268" y="12066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aphic 3">
                  <a:extLst>
                    <a:ext uri="{FF2B5EF4-FFF2-40B4-BE49-F238E27FC236}">
                      <a16:creationId xmlns:a16="http://schemas.microsoft.com/office/drawing/2014/main" id="{7CAF132A-E7C2-4374-B18A-209C4E0F009B}"/>
                    </a:ext>
                  </a:extLst>
                </p:cNvPr>
                <p:cNvGrpSpPr/>
                <p:nvPr/>
              </p:nvGrpSpPr>
              <p:grpSpPr>
                <a:xfrm>
                  <a:off x="6066760" y="4578559"/>
                  <a:ext cx="416627" cy="149884"/>
                  <a:chOff x="6066760" y="4578559"/>
                  <a:chExt cx="416627" cy="149884"/>
                </a:xfrm>
                <a:solidFill>
                  <a:srgbClr val="605D5A"/>
                </a:solidFill>
              </p:grpSpPr>
              <p:sp>
                <p:nvSpPr>
                  <p:cNvPr id="30" name="Freeform: Shape 29">
                    <a:extLst>
                      <a:ext uri="{FF2B5EF4-FFF2-40B4-BE49-F238E27FC236}">
                        <a16:creationId xmlns:a16="http://schemas.microsoft.com/office/drawing/2014/main" id="{BC2855EC-F774-4D01-AD8B-87C466509976}"/>
                      </a:ext>
                    </a:extLst>
                  </p:cNvPr>
                  <p:cNvSpPr/>
                  <p:nvPr/>
                </p:nvSpPr>
                <p:spPr>
                  <a:xfrm>
                    <a:off x="6066760"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Freeform: Shape 30">
                    <a:extLst>
                      <a:ext uri="{FF2B5EF4-FFF2-40B4-BE49-F238E27FC236}">
                        <a16:creationId xmlns:a16="http://schemas.microsoft.com/office/drawing/2014/main" id="{CA57F560-BB21-4738-A2E5-7584D54268D6}"/>
                      </a:ext>
                    </a:extLst>
                  </p:cNvPr>
                  <p:cNvSpPr/>
                  <p:nvPr/>
                </p:nvSpPr>
                <p:spPr>
                  <a:xfrm>
                    <a:off x="6126460" y="4578559"/>
                    <a:ext cx="113048" cy="146073"/>
                  </a:xfrm>
                  <a:custGeom>
                    <a:avLst/>
                    <a:gdLst>
                      <a:gd name="connsiteX0" fmla="*/ 113048 w 113048"/>
                      <a:gd name="connsiteY0" fmla="*/ 146074 h 146073"/>
                      <a:gd name="connsiteX1" fmla="*/ 93995 w 113048"/>
                      <a:gd name="connsiteY1" fmla="*/ 146074 h 146073"/>
                      <a:gd name="connsiteX2" fmla="*/ 15243 w 113048"/>
                      <a:gd name="connsiteY2" fmla="*/ 24134 h 146073"/>
                      <a:gd name="connsiteX3" fmla="*/ 13972 w 113048"/>
                      <a:gd name="connsiteY3" fmla="*/ 24134 h 146073"/>
                      <a:gd name="connsiteX4" fmla="*/ 15243 w 113048"/>
                      <a:gd name="connsiteY4" fmla="*/ 63510 h 146073"/>
                      <a:gd name="connsiteX5" fmla="*/ 15243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3" y="24134"/>
                        </a:lnTo>
                        <a:lnTo>
                          <a:pt x="13972" y="24134"/>
                        </a:lnTo>
                        <a:cubicBezTo>
                          <a:pt x="15243" y="38106"/>
                          <a:pt x="15243" y="52078"/>
                          <a:pt x="15243" y="63510"/>
                        </a:cubicBezTo>
                        <a:lnTo>
                          <a:pt x="15243"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Freeform: Shape 31">
                    <a:extLst>
                      <a:ext uri="{FF2B5EF4-FFF2-40B4-BE49-F238E27FC236}">
                        <a16:creationId xmlns:a16="http://schemas.microsoft.com/office/drawing/2014/main" id="{0302AABA-8C02-4A88-86C9-13AA3687D647}"/>
                      </a:ext>
                    </a:extLst>
                  </p:cNvPr>
                  <p:cNvSpPr/>
                  <p:nvPr/>
                </p:nvSpPr>
                <p:spPr>
                  <a:xfrm>
                    <a:off x="6278884" y="4579829"/>
                    <a:ext cx="81293" cy="144803"/>
                  </a:xfrm>
                  <a:custGeom>
                    <a:avLst/>
                    <a:gdLst>
                      <a:gd name="connsiteX0" fmla="*/ 81293 w 81293"/>
                      <a:gd name="connsiteY0" fmla="*/ 144803 h 144803"/>
                      <a:gd name="connsiteX1" fmla="*/ 0 w 81293"/>
                      <a:gd name="connsiteY1" fmla="*/ 144803 h 144803"/>
                      <a:gd name="connsiteX2" fmla="*/ 0 w 81293"/>
                      <a:gd name="connsiteY2" fmla="*/ 0 h 144803"/>
                      <a:gd name="connsiteX3" fmla="*/ 81293 w 81293"/>
                      <a:gd name="connsiteY3" fmla="*/ 0 h 144803"/>
                      <a:gd name="connsiteX4" fmla="*/ 81293 w 81293"/>
                      <a:gd name="connsiteY4" fmla="*/ 15242 h 144803"/>
                      <a:gd name="connsiteX5" fmla="*/ 17783 w 81293"/>
                      <a:gd name="connsiteY5" fmla="*/ 15242 h 144803"/>
                      <a:gd name="connsiteX6" fmla="*/ 17783 w 81293"/>
                      <a:gd name="connsiteY6" fmla="*/ 62240 h 144803"/>
                      <a:gd name="connsiteX7" fmla="*/ 77483 w 81293"/>
                      <a:gd name="connsiteY7" fmla="*/ 62240 h 144803"/>
                      <a:gd name="connsiteX8" fmla="*/ 77483 w 81293"/>
                      <a:gd name="connsiteY8" fmla="*/ 77483 h 144803"/>
                      <a:gd name="connsiteX9" fmla="*/ 17783 w 81293"/>
                      <a:gd name="connsiteY9" fmla="*/ 77483 h 144803"/>
                      <a:gd name="connsiteX10" fmla="*/ 17783 w 81293"/>
                      <a:gd name="connsiteY10" fmla="*/ 130831 h 144803"/>
                      <a:gd name="connsiteX11" fmla="*/ 81293 w 81293"/>
                      <a:gd name="connsiteY11" fmla="*/ 130831 h 144803"/>
                      <a:gd name="connsiteX12" fmla="*/ 81293 w 81293"/>
                      <a:gd name="connsiteY12"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93" h="144803">
                        <a:moveTo>
                          <a:pt x="81293" y="144803"/>
                        </a:moveTo>
                        <a:lnTo>
                          <a:pt x="0" y="144803"/>
                        </a:lnTo>
                        <a:lnTo>
                          <a:pt x="0" y="0"/>
                        </a:lnTo>
                        <a:lnTo>
                          <a:pt x="81293" y="0"/>
                        </a:lnTo>
                        <a:lnTo>
                          <a:pt x="81293" y="15242"/>
                        </a:lnTo>
                        <a:lnTo>
                          <a:pt x="17783" y="15242"/>
                        </a:lnTo>
                        <a:lnTo>
                          <a:pt x="17783" y="62240"/>
                        </a:lnTo>
                        <a:lnTo>
                          <a:pt x="77483" y="62240"/>
                        </a:lnTo>
                        <a:lnTo>
                          <a:pt x="77483" y="77483"/>
                        </a:lnTo>
                        <a:lnTo>
                          <a:pt x="17783" y="77483"/>
                        </a:lnTo>
                        <a:lnTo>
                          <a:pt x="17783" y="130831"/>
                        </a:lnTo>
                        <a:lnTo>
                          <a:pt x="81293" y="130831"/>
                        </a:lnTo>
                        <a:lnTo>
                          <a:pt x="81293"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Freeform: Shape 32">
                    <a:extLst>
                      <a:ext uri="{FF2B5EF4-FFF2-40B4-BE49-F238E27FC236}">
                        <a16:creationId xmlns:a16="http://schemas.microsoft.com/office/drawing/2014/main" id="{7772610C-C21B-4649-88B5-6380BA422BA1}"/>
                      </a:ext>
                    </a:extLst>
                  </p:cNvPr>
                  <p:cNvSpPr/>
                  <p:nvPr/>
                </p:nvSpPr>
                <p:spPr>
                  <a:xfrm>
                    <a:off x="6374150" y="4579829"/>
                    <a:ext cx="109237" cy="144803"/>
                  </a:xfrm>
                  <a:custGeom>
                    <a:avLst/>
                    <a:gdLst>
                      <a:gd name="connsiteX0" fmla="*/ 62240 w 109237"/>
                      <a:gd name="connsiteY0" fmla="*/ 144803 h 144803"/>
                      <a:gd name="connsiteX1" fmla="*/ 45727 w 109237"/>
                      <a:gd name="connsiteY1" fmla="*/ 144803 h 144803"/>
                      <a:gd name="connsiteX2" fmla="*/ 45727 w 109237"/>
                      <a:gd name="connsiteY2" fmla="*/ 15242 h 144803"/>
                      <a:gd name="connsiteX3" fmla="*/ 0 w 109237"/>
                      <a:gd name="connsiteY3" fmla="*/ 15242 h 144803"/>
                      <a:gd name="connsiteX4" fmla="*/ 0 w 109237"/>
                      <a:gd name="connsiteY4" fmla="*/ 0 h 144803"/>
                      <a:gd name="connsiteX5" fmla="*/ 109238 w 109237"/>
                      <a:gd name="connsiteY5" fmla="*/ 0 h 144803"/>
                      <a:gd name="connsiteX6" fmla="*/ 109238 w 109237"/>
                      <a:gd name="connsiteY6" fmla="*/ 15242 h 144803"/>
                      <a:gd name="connsiteX7" fmla="*/ 63510 w 109237"/>
                      <a:gd name="connsiteY7" fmla="*/ 15242 h 144803"/>
                      <a:gd name="connsiteX8" fmla="*/ 63510 w 109237"/>
                      <a:gd name="connsiteY8"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37" h="144803">
                        <a:moveTo>
                          <a:pt x="62240" y="144803"/>
                        </a:moveTo>
                        <a:lnTo>
                          <a:pt x="45727" y="144803"/>
                        </a:lnTo>
                        <a:lnTo>
                          <a:pt x="45727" y="15242"/>
                        </a:lnTo>
                        <a:lnTo>
                          <a:pt x="0" y="15242"/>
                        </a:lnTo>
                        <a:lnTo>
                          <a:pt x="0" y="0"/>
                        </a:lnTo>
                        <a:lnTo>
                          <a:pt x="109238" y="0"/>
                        </a:lnTo>
                        <a:lnTo>
                          <a:pt x="109238" y="15242"/>
                        </a:lnTo>
                        <a:lnTo>
                          <a:pt x="63510" y="15242"/>
                        </a:lnTo>
                        <a:lnTo>
                          <a:pt x="63510"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4" name="Graphic 3">
                  <a:extLst>
                    <a:ext uri="{FF2B5EF4-FFF2-40B4-BE49-F238E27FC236}">
                      <a16:creationId xmlns:a16="http://schemas.microsoft.com/office/drawing/2014/main" id="{7CAF132A-E7C2-4374-B18A-209C4E0F009B}"/>
                    </a:ext>
                  </a:extLst>
                </p:cNvPr>
                <p:cNvGrpSpPr/>
                <p:nvPr/>
              </p:nvGrpSpPr>
              <p:grpSpPr>
                <a:xfrm>
                  <a:off x="7996202" y="4569668"/>
                  <a:ext cx="687180" cy="203231"/>
                  <a:chOff x="7996202" y="4569668"/>
                  <a:chExt cx="687180" cy="203231"/>
                </a:xfrm>
                <a:solidFill>
                  <a:srgbClr val="605D5A"/>
                </a:solidFill>
              </p:grpSpPr>
              <p:sp>
                <p:nvSpPr>
                  <p:cNvPr id="36" name="Freeform: Shape 35">
                    <a:extLst>
                      <a:ext uri="{FF2B5EF4-FFF2-40B4-BE49-F238E27FC236}">
                        <a16:creationId xmlns:a16="http://schemas.microsoft.com/office/drawing/2014/main" id="{E4A6F3D8-9F95-44A4-8E88-F5A2D39C6E73}"/>
                      </a:ext>
                    </a:extLst>
                  </p:cNvPr>
                  <p:cNvSpPr/>
                  <p:nvPr/>
                </p:nvSpPr>
                <p:spPr>
                  <a:xfrm>
                    <a:off x="7996202" y="4578559"/>
                    <a:ext cx="113048" cy="146073"/>
                  </a:xfrm>
                  <a:custGeom>
                    <a:avLst/>
                    <a:gdLst>
                      <a:gd name="connsiteX0" fmla="*/ 113048 w 113048"/>
                      <a:gd name="connsiteY0" fmla="*/ 146074 h 146073"/>
                      <a:gd name="connsiteX1" fmla="*/ 93995 w 113048"/>
                      <a:gd name="connsiteY1" fmla="*/ 146074 h 146073"/>
                      <a:gd name="connsiteX2" fmla="*/ 15242 w 113048"/>
                      <a:gd name="connsiteY2" fmla="*/ 24134 h 146073"/>
                      <a:gd name="connsiteX3" fmla="*/ 13972 w 113048"/>
                      <a:gd name="connsiteY3" fmla="*/ 24134 h 146073"/>
                      <a:gd name="connsiteX4" fmla="*/ 15242 w 113048"/>
                      <a:gd name="connsiteY4" fmla="*/ 63510 h 146073"/>
                      <a:gd name="connsiteX5" fmla="*/ 15242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2" y="24134"/>
                        </a:lnTo>
                        <a:lnTo>
                          <a:pt x="13972" y="24134"/>
                        </a:lnTo>
                        <a:cubicBezTo>
                          <a:pt x="15242" y="38106"/>
                          <a:pt x="15242" y="52078"/>
                          <a:pt x="15242" y="63510"/>
                        </a:cubicBezTo>
                        <a:lnTo>
                          <a:pt x="15242"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Freeform: Shape 36">
                    <a:extLst>
                      <a:ext uri="{FF2B5EF4-FFF2-40B4-BE49-F238E27FC236}">
                        <a16:creationId xmlns:a16="http://schemas.microsoft.com/office/drawing/2014/main" id="{07F17244-9352-418B-B670-88556FB792E2}"/>
                      </a:ext>
                    </a:extLst>
                  </p:cNvPr>
                  <p:cNvSpPr/>
                  <p:nvPr/>
                </p:nvSpPr>
                <p:spPr>
                  <a:xfrm>
                    <a:off x="8141005" y="4614125"/>
                    <a:ext cx="100346" cy="113048"/>
                  </a:xfrm>
                  <a:custGeom>
                    <a:avLst/>
                    <a:gdLst>
                      <a:gd name="connsiteX0" fmla="*/ 100346 w 100346"/>
                      <a:gd name="connsiteY0" fmla="*/ 55889 h 113048"/>
                      <a:gd name="connsiteX1" fmla="*/ 86374 w 100346"/>
                      <a:gd name="connsiteY1" fmla="*/ 97806 h 113048"/>
                      <a:gd name="connsiteX2" fmla="*/ 49538 w 100346"/>
                      <a:gd name="connsiteY2" fmla="*/ 113048 h 113048"/>
                      <a:gd name="connsiteX3" fmla="*/ 24134 w 100346"/>
                      <a:gd name="connsiteY3" fmla="*/ 106697 h 113048"/>
                      <a:gd name="connsiteX4" fmla="*/ 6351 w 100346"/>
                      <a:gd name="connsiteY4" fmla="*/ 87644 h 113048"/>
                      <a:gd name="connsiteX5" fmla="*/ 0 w 100346"/>
                      <a:gd name="connsiteY5" fmla="*/ 57159 h 113048"/>
                      <a:gd name="connsiteX6" fmla="*/ 12702 w 100346"/>
                      <a:gd name="connsiteY6" fmla="*/ 15242 h 113048"/>
                      <a:gd name="connsiteX7" fmla="*/ 49538 w 100346"/>
                      <a:gd name="connsiteY7" fmla="*/ 0 h 113048"/>
                      <a:gd name="connsiteX8" fmla="*/ 86374 w 100346"/>
                      <a:gd name="connsiteY8" fmla="*/ 15242 h 113048"/>
                      <a:gd name="connsiteX9" fmla="*/ 100346 w 100346"/>
                      <a:gd name="connsiteY9" fmla="*/ 55889 h 113048"/>
                      <a:gd name="connsiteX10" fmla="*/ 16513 w 100346"/>
                      <a:gd name="connsiteY10" fmla="*/ 55889 h 113048"/>
                      <a:gd name="connsiteX11" fmla="*/ 25404 w 100346"/>
                      <a:gd name="connsiteY11" fmla="*/ 87644 h 113048"/>
                      <a:gd name="connsiteX12" fmla="*/ 49538 w 100346"/>
                      <a:gd name="connsiteY12" fmla="*/ 99076 h 113048"/>
                      <a:gd name="connsiteX13" fmla="*/ 73672 w 100346"/>
                      <a:gd name="connsiteY13" fmla="*/ 87644 h 113048"/>
                      <a:gd name="connsiteX14" fmla="*/ 82563 w 100346"/>
                      <a:gd name="connsiteY14" fmla="*/ 55889 h 113048"/>
                      <a:gd name="connsiteX15" fmla="*/ 73672 w 100346"/>
                      <a:gd name="connsiteY15" fmla="*/ 24134 h 113048"/>
                      <a:gd name="connsiteX16" fmla="*/ 49538 w 100346"/>
                      <a:gd name="connsiteY16" fmla="*/ 13972 h 113048"/>
                      <a:gd name="connsiteX17" fmla="*/ 25404 w 100346"/>
                      <a:gd name="connsiteY17" fmla="*/ 24134 h 113048"/>
                      <a:gd name="connsiteX18" fmla="*/ 16513 w 100346"/>
                      <a:gd name="connsiteY18" fmla="*/ 55889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46" h="113048">
                        <a:moveTo>
                          <a:pt x="100346" y="55889"/>
                        </a:moveTo>
                        <a:cubicBezTo>
                          <a:pt x="100346" y="73672"/>
                          <a:pt x="95265" y="87644"/>
                          <a:pt x="86374" y="97806"/>
                        </a:cubicBezTo>
                        <a:cubicBezTo>
                          <a:pt x="77483" y="107967"/>
                          <a:pt x="64781" y="113048"/>
                          <a:pt x="49538" y="113048"/>
                        </a:cubicBezTo>
                        <a:cubicBezTo>
                          <a:pt x="39376" y="113048"/>
                          <a:pt x="31755" y="110508"/>
                          <a:pt x="24134" y="106697"/>
                        </a:cubicBezTo>
                        <a:cubicBezTo>
                          <a:pt x="16513" y="101616"/>
                          <a:pt x="10161" y="95265"/>
                          <a:pt x="6351" y="87644"/>
                        </a:cubicBezTo>
                        <a:cubicBezTo>
                          <a:pt x="2541" y="78753"/>
                          <a:pt x="0" y="68591"/>
                          <a:pt x="0" y="57159"/>
                        </a:cubicBezTo>
                        <a:cubicBezTo>
                          <a:pt x="0" y="39376"/>
                          <a:pt x="3810" y="25404"/>
                          <a:pt x="12702" y="15242"/>
                        </a:cubicBezTo>
                        <a:cubicBezTo>
                          <a:pt x="21594" y="5081"/>
                          <a:pt x="34296" y="0"/>
                          <a:pt x="49538" y="0"/>
                        </a:cubicBezTo>
                        <a:cubicBezTo>
                          <a:pt x="64781" y="0"/>
                          <a:pt x="76212" y="5081"/>
                          <a:pt x="86374" y="15242"/>
                        </a:cubicBezTo>
                        <a:cubicBezTo>
                          <a:pt x="95265" y="25404"/>
                          <a:pt x="100346" y="38106"/>
                          <a:pt x="100346" y="55889"/>
                        </a:cubicBezTo>
                        <a:close/>
                        <a:moveTo>
                          <a:pt x="16513" y="55889"/>
                        </a:moveTo>
                        <a:cubicBezTo>
                          <a:pt x="16513" y="69861"/>
                          <a:pt x="19053" y="80023"/>
                          <a:pt x="25404" y="87644"/>
                        </a:cubicBezTo>
                        <a:cubicBezTo>
                          <a:pt x="30485" y="95265"/>
                          <a:pt x="39376" y="99076"/>
                          <a:pt x="49538" y="99076"/>
                        </a:cubicBezTo>
                        <a:cubicBezTo>
                          <a:pt x="59700" y="99076"/>
                          <a:pt x="68591" y="95265"/>
                          <a:pt x="73672" y="87644"/>
                        </a:cubicBezTo>
                        <a:cubicBezTo>
                          <a:pt x="78753" y="80023"/>
                          <a:pt x="82563" y="69861"/>
                          <a:pt x="82563" y="55889"/>
                        </a:cubicBezTo>
                        <a:cubicBezTo>
                          <a:pt x="82563" y="41917"/>
                          <a:pt x="80023" y="31755"/>
                          <a:pt x="73672" y="24134"/>
                        </a:cubicBezTo>
                        <a:cubicBezTo>
                          <a:pt x="68591" y="16513"/>
                          <a:pt x="59700" y="13972"/>
                          <a:pt x="49538" y="13972"/>
                        </a:cubicBezTo>
                        <a:cubicBezTo>
                          <a:pt x="39376" y="13972"/>
                          <a:pt x="30485" y="17783"/>
                          <a:pt x="25404" y="24134"/>
                        </a:cubicBezTo>
                        <a:cubicBezTo>
                          <a:pt x="20323" y="30485"/>
                          <a:pt x="16513" y="41917"/>
                          <a:pt x="16513" y="5588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2BAD2B35-9B9D-4C79-BFC1-26590A96F032}"/>
                      </a:ext>
                    </a:extLst>
                  </p:cNvPr>
                  <p:cNvSpPr/>
                  <p:nvPr/>
                </p:nvSpPr>
                <p:spPr>
                  <a:xfrm>
                    <a:off x="8264215" y="4569668"/>
                    <a:ext cx="95265" cy="156235"/>
                  </a:xfrm>
                  <a:custGeom>
                    <a:avLst/>
                    <a:gdLst>
                      <a:gd name="connsiteX0" fmla="*/ 80023 w 95265"/>
                      <a:gd name="connsiteY0" fmla="*/ 139722 h 156235"/>
                      <a:gd name="connsiteX1" fmla="*/ 80023 w 95265"/>
                      <a:gd name="connsiteY1" fmla="*/ 139722 h 156235"/>
                      <a:gd name="connsiteX2" fmla="*/ 44457 w 95265"/>
                      <a:gd name="connsiteY2" fmla="*/ 156235 h 156235"/>
                      <a:gd name="connsiteX3" fmla="*/ 11432 w 95265"/>
                      <a:gd name="connsiteY3" fmla="*/ 142263 h 156235"/>
                      <a:gd name="connsiteX4" fmla="*/ 0 w 95265"/>
                      <a:gd name="connsiteY4" fmla="*/ 100346 h 156235"/>
                      <a:gd name="connsiteX5" fmla="*/ 11432 w 95265"/>
                      <a:gd name="connsiteY5" fmla="*/ 58429 h 156235"/>
                      <a:gd name="connsiteX6" fmla="*/ 44457 w 95265"/>
                      <a:gd name="connsiteY6" fmla="*/ 43187 h 156235"/>
                      <a:gd name="connsiteX7" fmla="*/ 78752 w 95265"/>
                      <a:gd name="connsiteY7" fmla="*/ 59700 h 156235"/>
                      <a:gd name="connsiteX8" fmla="*/ 80023 w 95265"/>
                      <a:gd name="connsiteY8" fmla="*/ 59700 h 156235"/>
                      <a:gd name="connsiteX9" fmla="*/ 78752 w 95265"/>
                      <a:gd name="connsiteY9" fmla="*/ 52078 h 156235"/>
                      <a:gd name="connsiteX10" fmla="*/ 78752 w 95265"/>
                      <a:gd name="connsiteY10" fmla="*/ 44457 h 156235"/>
                      <a:gd name="connsiteX11" fmla="*/ 78752 w 95265"/>
                      <a:gd name="connsiteY11" fmla="*/ 0 h 156235"/>
                      <a:gd name="connsiteX12" fmla="*/ 95265 w 95265"/>
                      <a:gd name="connsiteY12" fmla="*/ 0 h 156235"/>
                      <a:gd name="connsiteX13" fmla="*/ 95265 w 95265"/>
                      <a:gd name="connsiteY13" fmla="*/ 154965 h 156235"/>
                      <a:gd name="connsiteX14" fmla="*/ 81293 w 95265"/>
                      <a:gd name="connsiteY14" fmla="*/ 154965 h 156235"/>
                      <a:gd name="connsiteX15" fmla="*/ 80023 w 95265"/>
                      <a:gd name="connsiteY15" fmla="*/ 139722 h 156235"/>
                      <a:gd name="connsiteX16" fmla="*/ 46997 w 95265"/>
                      <a:gd name="connsiteY16" fmla="*/ 143533 h 156235"/>
                      <a:gd name="connsiteX17" fmla="*/ 71131 w 95265"/>
                      <a:gd name="connsiteY17" fmla="*/ 134642 h 156235"/>
                      <a:gd name="connsiteX18" fmla="*/ 78752 w 95265"/>
                      <a:gd name="connsiteY18" fmla="*/ 105427 h 156235"/>
                      <a:gd name="connsiteX19" fmla="*/ 78752 w 95265"/>
                      <a:gd name="connsiteY19" fmla="*/ 101616 h 156235"/>
                      <a:gd name="connsiteX20" fmla="*/ 71131 w 95265"/>
                      <a:gd name="connsiteY20" fmla="*/ 68591 h 156235"/>
                      <a:gd name="connsiteX21" fmla="*/ 46997 w 95265"/>
                      <a:gd name="connsiteY21" fmla="*/ 58429 h 156235"/>
                      <a:gd name="connsiteX22" fmla="*/ 25404 w 95265"/>
                      <a:gd name="connsiteY22" fmla="*/ 69861 h 156235"/>
                      <a:gd name="connsiteX23" fmla="*/ 17783 w 95265"/>
                      <a:gd name="connsiteY23" fmla="*/ 101616 h 156235"/>
                      <a:gd name="connsiteX24" fmla="*/ 25404 w 95265"/>
                      <a:gd name="connsiteY24" fmla="*/ 133371 h 156235"/>
                      <a:gd name="connsiteX25" fmla="*/ 46997 w 95265"/>
                      <a:gd name="connsiteY25" fmla="*/ 143533 h 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65" h="156235">
                        <a:moveTo>
                          <a:pt x="80023" y="139722"/>
                        </a:moveTo>
                        <a:lnTo>
                          <a:pt x="80023" y="139722"/>
                        </a:lnTo>
                        <a:cubicBezTo>
                          <a:pt x="71131" y="151155"/>
                          <a:pt x="59699" y="156235"/>
                          <a:pt x="44457" y="156235"/>
                        </a:cubicBezTo>
                        <a:cubicBezTo>
                          <a:pt x="30485" y="156235"/>
                          <a:pt x="19053" y="151155"/>
                          <a:pt x="11432" y="142263"/>
                        </a:cubicBezTo>
                        <a:cubicBezTo>
                          <a:pt x="3810" y="132101"/>
                          <a:pt x="0" y="118129"/>
                          <a:pt x="0" y="100346"/>
                        </a:cubicBezTo>
                        <a:cubicBezTo>
                          <a:pt x="0" y="82563"/>
                          <a:pt x="3810" y="68591"/>
                          <a:pt x="11432" y="58429"/>
                        </a:cubicBezTo>
                        <a:cubicBezTo>
                          <a:pt x="19053" y="48268"/>
                          <a:pt x="30485" y="43187"/>
                          <a:pt x="44457" y="43187"/>
                        </a:cubicBezTo>
                        <a:cubicBezTo>
                          <a:pt x="59699" y="43187"/>
                          <a:pt x="71131" y="48268"/>
                          <a:pt x="78752" y="59700"/>
                        </a:cubicBezTo>
                        <a:lnTo>
                          <a:pt x="80023" y="59700"/>
                        </a:lnTo>
                        <a:lnTo>
                          <a:pt x="78752" y="52078"/>
                        </a:lnTo>
                        <a:lnTo>
                          <a:pt x="78752" y="44457"/>
                        </a:lnTo>
                        <a:lnTo>
                          <a:pt x="78752" y="0"/>
                        </a:lnTo>
                        <a:lnTo>
                          <a:pt x="95265" y="0"/>
                        </a:lnTo>
                        <a:lnTo>
                          <a:pt x="95265" y="154965"/>
                        </a:lnTo>
                        <a:lnTo>
                          <a:pt x="81293" y="154965"/>
                        </a:lnTo>
                        <a:lnTo>
                          <a:pt x="80023" y="139722"/>
                        </a:lnTo>
                        <a:close/>
                        <a:moveTo>
                          <a:pt x="46997" y="143533"/>
                        </a:moveTo>
                        <a:cubicBezTo>
                          <a:pt x="58429" y="143533"/>
                          <a:pt x="66050" y="140993"/>
                          <a:pt x="71131" y="134642"/>
                        </a:cubicBezTo>
                        <a:cubicBezTo>
                          <a:pt x="76212" y="128291"/>
                          <a:pt x="78752" y="118129"/>
                          <a:pt x="78752" y="105427"/>
                        </a:cubicBezTo>
                        <a:lnTo>
                          <a:pt x="78752" y="101616"/>
                        </a:lnTo>
                        <a:cubicBezTo>
                          <a:pt x="78752" y="86374"/>
                          <a:pt x="76212" y="74942"/>
                          <a:pt x="71131" y="68591"/>
                        </a:cubicBezTo>
                        <a:cubicBezTo>
                          <a:pt x="66050" y="62240"/>
                          <a:pt x="58429" y="58429"/>
                          <a:pt x="46997" y="58429"/>
                        </a:cubicBezTo>
                        <a:cubicBezTo>
                          <a:pt x="36836" y="58429"/>
                          <a:pt x="30485" y="62240"/>
                          <a:pt x="25404" y="69861"/>
                        </a:cubicBezTo>
                        <a:cubicBezTo>
                          <a:pt x="20323" y="77482"/>
                          <a:pt x="17783" y="87644"/>
                          <a:pt x="17783" y="101616"/>
                        </a:cubicBezTo>
                        <a:cubicBezTo>
                          <a:pt x="17783" y="115589"/>
                          <a:pt x="20323" y="125750"/>
                          <a:pt x="25404" y="133371"/>
                        </a:cubicBezTo>
                        <a:cubicBezTo>
                          <a:pt x="29215" y="139722"/>
                          <a:pt x="36836" y="143533"/>
                          <a:pt x="46997" y="143533"/>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Freeform: Shape 38">
                    <a:extLst>
                      <a:ext uri="{FF2B5EF4-FFF2-40B4-BE49-F238E27FC236}">
                        <a16:creationId xmlns:a16="http://schemas.microsoft.com/office/drawing/2014/main" id="{4C76CAD3-DA59-44DD-AB22-D9064F9D4240}"/>
                      </a:ext>
                    </a:extLst>
                  </p:cNvPr>
                  <p:cNvSpPr/>
                  <p:nvPr/>
                </p:nvSpPr>
                <p:spPr>
                  <a:xfrm>
                    <a:off x="8387425"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3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5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4" y="5081"/>
                          <a:pt x="33025" y="0"/>
                          <a:pt x="46998" y="0"/>
                        </a:cubicBezTo>
                        <a:cubicBezTo>
                          <a:pt x="60970" y="0"/>
                          <a:pt x="71132" y="5081"/>
                          <a:pt x="78753" y="13972"/>
                        </a:cubicBezTo>
                        <a:cubicBezTo>
                          <a:pt x="86374" y="22864"/>
                          <a:pt x="90185" y="34295"/>
                          <a:pt x="90185" y="49538"/>
                        </a:cubicBezTo>
                        <a:lnTo>
                          <a:pt x="90185" y="59700"/>
                        </a:lnTo>
                        <a:lnTo>
                          <a:pt x="15243" y="59700"/>
                        </a:lnTo>
                        <a:cubicBezTo>
                          <a:pt x="15243"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5"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Freeform: Shape 39">
                    <a:extLst>
                      <a:ext uri="{FF2B5EF4-FFF2-40B4-BE49-F238E27FC236}">
                        <a16:creationId xmlns:a16="http://schemas.microsoft.com/office/drawing/2014/main" id="{1CB4726C-7AAE-4DD8-8B7C-C6E91CC4DD1D}"/>
                      </a:ext>
                    </a:extLst>
                  </p:cNvPr>
                  <p:cNvSpPr/>
                  <p:nvPr/>
                </p:nvSpPr>
                <p:spPr>
                  <a:xfrm>
                    <a:off x="8505554"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Freeform: Shape 40">
                    <a:extLst>
                      <a:ext uri="{FF2B5EF4-FFF2-40B4-BE49-F238E27FC236}">
                        <a16:creationId xmlns:a16="http://schemas.microsoft.com/office/drawing/2014/main" id="{B491A63E-00AF-48B2-88DB-B58D9F64D00C}"/>
                      </a:ext>
                    </a:extLst>
                  </p:cNvPr>
                  <p:cNvSpPr/>
                  <p:nvPr/>
                </p:nvSpPr>
                <p:spPr>
                  <a:xfrm>
                    <a:off x="8533498" y="4574748"/>
                    <a:ext cx="45727" cy="198151"/>
                  </a:xfrm>
                  <a:custGeom>
                    <a:avLst/>
                    <a:gdLst>
                      <a:gd name="connsiteX0" fmla="*/ 15243 w 45727"/>
                      <a:gd name="connsiteY0" fmla="*/ 198152 h 198151"/>
                      <a:gd name="connsiteX1" fmla="*/ 0 w 45727"/>
                      <a:gd name="connsiteY1" fmla="*/ 195612 h 198151"/>
                      <a:gd name="connsiteX2" fmla="*/ 0 w 45727"/>
                      <a:gd name="connsiteY2" fmla="*/ 181639 h 198151"/>
                      <a:gd name="connsiteX3" fmla="*/ 13972 w 45727"/>
                      <a:gd name="connsiteY3" fmla="*/ 184180 h 198151"/>
                      <a:gd name="connsiteX4" fmla="*/ 25404 w 45727"/>
                      <a:gd name="connsiteY4" fmla="*/ 180369 h 198151"/>
                      <a:gd name="connsiteX5" fmla="*/ 29215 w 45727"/>
                      <a:gd name="connsiteY5" fmla="*/ 167667 h 198151"/>
                      <a:gd name="connsiteX6" fmla="*/ 29215 w 45727"/>
                      <a:gd name="connsiteY6" fmla="*/ 40647 h 198151"/>
                      <a:gd name="connsiteX7" fmla="*/ 45727 w 45727"/>
                      <a:gd name="connsiteY7" fmla="*/ 40647 h 198151"/>
                      <a:gd name="connsiteX8" fmla="*/ 45727 w 45727"/>
                      <a:gd name="connsiteY8" fmla="*/ 166397 h 198151"/>
                      <a:gd name="connsiteX9" fmla="*/ 15243 w 45727"/>
                      <a:gd name="connsiteY9" fmla="*/ 198152 h 198151"/>
                      <a:gd name="connsiteX10" fmla="*/ 26674 w 45727"/>
                      <a:gd name="connsiteY10" fmla="*/ 11432 h 198151"/>
                      <a:gd name="connsiteX11" fmla="*/ 29215 w 45727"/>
                      <a:gd name="connsiteY11" fmla="*/ 2540 h 198151"/>
                      <a:gd name="connsiteX12" fmla="*/ 35566 w 45727"/>
                      <a:gd name="connsiteY12" fmla="*/ 0 h 198151"/>
                      <a:gd name="connsiteX13" fmla="*/ 41917 w 45727"/>
                      <a:gd name="connsiteY13" fmla="*/ 2540 h 198151"/>
                      <a:gd name="connsiteX14" fmla="*/ 44457 w 45727"/>
                      <a:gd name="connsiteY14" fmla="*/ 10162 h 198151"/>
                      <a:gd name="connsiteX15" fmla="*/ 41917 w 45727"/>
                      <a:gd name="connsiteY15" fmla="*/ 19053 h 198151"/>
                      <a:gd name="connsiteX16" fmla="*/ 35566 w 45727"/>
                      <a:gd name="connsiteY16" fmla="*/ 21593 h 198151"/>
                      <a:gd name="connsiteX17" fmla="*/ 29215 w 45727"/>
                      <a:gd name="connsiteY17" fmla="*/ 19053 h 198151"/>
                      <a:gd name="connsiteX18" fmla="*/ 26674 w 45727"/>
                      <a:gd name="connsiteY18" fmla="*/ 11432 h 19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7" h="198151">
                        <a:moveTo>
                          <a:pt x="15243" y="198152"/>
                        </a:moveTo>
                        <a:cubicBezTo>
                          <a:pt x="8892" y="198152"/>
                          <a:pt x="3811" y="196882"/>
                          <a:pt x="0" y="195612"/>
                        </a:cubicBezTo>
                        <a:lnTo>
                          <a:pt x="0" y="181639"/>
                        </a:lnTo>
                        <a:cubicBezTo>
                          <a:pt x="5081" y="182910"/>
                          <a:pt x="8892" y="184180"/>
                          <a:pt x="13972" y="184180"/>
                        </a:cubicBezTo>
                        <a:cubicBezTo>
                          <a:pt x="19053" y="184180"/>
                          <a:pt x="22864" y="182910"/>
                          <a:pt x="25404" y="180369"/>
                        </a:cubicBezTo>
                        <a:cubicBezTo>
                          <a:pt x="27945" y="177829"/>
                          <a:pt x="29215" y="172748"/>
                          <a:pt x="29215" y="167667"/>
                        </a:cubicBezTo>
                        <a:lnTo>
                          <a:pt x="29215" y="40647"/>
                        </a:lnTo>
                        <a:lnTo>
                          <a:pt x="45727" y="40647"/>
                        </a:lnTo>
                        <a:lnTo>
                          <a:pt x="45727" y="166397"/>
                        </a:lnTo>
                        <a:cubicBezTo>
                          <a:pt x="44457" y="187990"/>
                          <a:pt x="35566" y="198152"/>
                          <a:pt x="15243" y="198152"/>
                        </a:cubicBezTo>
                        <a:close/>
                        <a:moveTo>
                          <a:pt x="26674" y="11432"/>
                        </a:moveTo>
                        <a:cubicBezTo>
                          <a:pt x="26674" y="7621"/>
                          <a:pt x="27945" y="5081"/>
                          <a:pt x="29215" y="2540"/>
                        </a:cubicBezTo>
                        <a:cubicBezTo>
                          <a:pt x="30485" y="1270"/>
                          <a:pt x="33025" y="0"/>
                          <a:pt x="35566" y="0"/>
                        </a:cubicBezTo>
                        <a:cubicBezTo>
                          <a:pt x="38106" y="0"/>
                          <a:pt x="40647" y="1270"/>
                          <a:pt x="41917" y="2540"/>
                        </a:cubicBezTo>
                        <a:cubicBezTo>
                          <a:pt x="44457" y="3811"/>
                          <a:pt x="44457" y="7621"/>
                          <a:pt x="44457" y="10162"/>
                        </a:cubicBezTo>
                        <a:cubicBezTo>
                          <a:pt x="44457" y="12702"/>
                          <a:pt x="43187" y="16513"/>
                          <a:pt x="41917" y="19053"/>
                        </a:cubicBezTo>
                        <a:cubicBezTo>
                          <a:pt x="39376" y="20323"/>
                          <a:pt x="38106" y="21593"/>
                          <a:pt x="35566" y="21593"/>
                        </a:cubicBezTo>
                        <a:cubicBezTo>
                          <a:pt x="33025" y="21593"/>
                          <a:pt x="30485" y="20323"/>
                          <a:pt x="29215" y="19053"/>
                        </a:cubicBezTo>
                        <a:cubicBezTo>
                          <a:pt x="27945" y="17783"/>
                          <a:pt x="26674" y="15242"/>
                          <a:pt x="26674" y="1143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Freeform: Shape 41">
                    <a:extLst>
                      <a:ext uri="{FF2B5EF4-FFF2-40B4-BE49-F238E27FC236}">
                        <a16:creationId xmlns:a16="http://schemas.microsoft.com/office/drawing/2014/main" id="{08E2BF32-A098-4188-A9FB-34E664C05688}"/>
                      </a:ext>
                    </a:extLst>
                  </p:cNvPr>
                  <p:cNvSpPr/>
                  <p:nvPr/>
                </p:nvSpPr>
                <p:spPr>
                  <a:xfrm>
                    <a:off x="8605900" y="4612855"/>
                    <a:ext cx="77482" cy="113048"/>
                  </a:xfrm>
                  <a:custGeom>
                    <a:avLst/>
                    <a:gdLst>
                      <a:gd name="connsiteX0" fmla="*/ 77483 w 77482"/>
                      <a:gd name="connsiteY0" fmla="*/ 82564 h 113048"/>
                      <a:gd name="connsiteX1" fmla="*/ 66050 w 77482"/>
                      <a:gd name="connsiteY1" fmla="*/ 105427 h 113048"/>
                      <a:gd name="connsiteX2" fmla="*/ 34295 w 77482"/>
                      <a:gd name="connsiteY2" fmla="*/ 113048 h 113048"/>
                      <a:gd name="connsiteX3" fmla="*/ 0 w 77482"/>
                      <a:gd name="connsiteY3" fmla="*/ 106697 h 113048"/>
                      <a:gd name="connsiteX4" fmla="*/ 0 w 77482"/>
                      <a:gd name="connsiteY4" fmla="*/ 91455 h 113048"/>
                      <a:gd name="connsiteX5" fmla="*/ 16513 w 77482"/>
                      <a:gd name="connsiteY5" fmla="*/ 97806 h 113048"/>
                      <a:gd name="connsiteX6" fmla="*/ 34295 w 77482"/>
                      <a:gd name="connsiteY6" fmla="*/ 100346 h 113048"/>
                      <a:gd name="connsiteX7" fmla="*/ 54619 w 77482"/>
                      <a:gd name="connsiteY7" fmla="*/ 96535 h 113048"/>
                      <a:gd name="connsiteX8" fmla="*/ 60970 w 77482"/>
                      <a:gd name="connsiteY8" fmla="*/ 83833 h 113048"/>
                      <a:gd name="connsiteX9" fmla="*/ 55889 w 77482"/>
                      <a:gd name="connsiteY9" fmla="*/ 72402 h 113048"/>
                      <a:gd name="connsiteX10" fmla="*/ 34295 w 77482"/>
                      <a:gd name="connsiteY10" fmla="*/ 62240 h 113048"/>
                      <a:gd name="connsiteX11" fmla="*/ 12702 w 77482"/>
                      <a:gd name="connsiteY11" fmla="*/ 52078 h 113048"/>
                      <a:gd name="connsiteX12" fmla="*/ 2540 w 77482"/>
                      <a:gd name="connsiteY12" fmla="*/ 41917 h 113048"/>
                      <a:gd name="connsiteX13" fmla="*/ 0 w 77482"/>
                      <a:gd name="connsiteY13" fmla="*/ 29215 h 113048"/>
                      <a:gd name="connsiteX14" fmla="*/ 11432 w 77482"/>
                      <a:gd name="connsiteY14" fmla="*/ 7621 h 113048"/>
                      <a:gd name="connsiteX15" fmla="*/ 40646 w 77482"/>
                      <a:gd name="connsiteY15" fmla="*/ 0 h 113048"/>
                      <a:gd name="connsiteX16" fmla="*/ 74942 w 77482"/>
                      <a:gd name="connsiteY16" fmla="*/ 7621 h 113048"/>
                      <a:gd name="connsiteX17" fmla="*/ 68591 w 77482"/>
                      <a:gd name="connsiteY17" fmla="*/ 21593 h 113048"/>
                      <a:gd name="connsiteX18" fmla="*/ 39376 w 77482"/>
                      <a:gd name="connsiteY18" fmla="*/ 15242 h 113048"/>
                      <a:gd name="connsiteX19" fmla="*/ 21593 w 77482"/>
                      <a:gd name="connsiteY19" fmla="*/ 19053 h 113048"/>
                      <a:gd name="connsiteX20" fmla="*/ 15242 w 77482"/>
                      <a:gd name="connsiteY20" fmla="*/ 29215 h 113048"/>
                      <a:gd name="connsiteX21" fmla="*/ 17783 w 77482"/>
                      <a:gd name="connsiteY21" fmla="*/ 36836 h 113048"/>
                      <a:gd name="connsiteX22" fmla="*/ 25404 w 77482"/>
                      <a:gd name="connsiteY22" fmla="*/ 43187 h 113048"/>
                      <a:gd name="connsiteX23" fmla="*/ 44457 w 77482"/>
                      <a:gd name="connsiteY23" fmla="*/ 50808 h 113048"/>
                      <a:gd name="connsiteX24" fmla="*/ 71132 w 77482"/>
                      <a:gd name="connsiteY24" fmla="*/ 64780 h 113048"/>
                      <a:gd name="connsiteX25" fmla="*/ 77483 w 77482"/>
                      <a:gd name="connsiteY25" fmla="*/ 82564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482" h="113048">
                        <a:moveTo>
                          <a:pt x="77483" y="82564"/>
                        </a:moveTo>
                        <a:cubicBezTo>
                          <a:pt x="77483" y="92725"/>
                          <a:pt x="73672" y="100346"/>
                          <a:pt x="66050" y="105427"/>
                        </a:cubicBezTo>
                        <a:cubicBezTo>
                          <a:pt x="58430" y="110508"/>
                          <a:pt x="48268" y="113048"/>
                          <a:pt x="34295" y="113048"/>
                        </a:cubicBezTo>
                        <a:cubicBezTo>
                          <a:pt x="20323" y="113048"/>
                          <a:pt x="8891" y="110508"/>
                          <a:pt x="0" y="106697"/>
                        </a:cubicBezTo>
                        <a:lnTo>
                          <a:pt x="0" y="91455"/>
                        </a:lnTo>
                        <a:cubicBezTo>
                          <a:pt x="5081" y="93995"/>
                          <a:pt x="11432" y="96535"/>
                          <a:pt x="16513" y="97806"/>
                        </a:cubicBezTo>
                        <a:cubicBezTo>
                          <a:pt x="22864" y="99076"/>
                          <a:pt x="27944" y="100346"/>
                          <a:pt x="34295" y="100346"/>
                        </a:cubicBezTo>
                        <a:cubicBezTo>
                          <a:pt x="43187" y="100346"/>
                          <a:pt x="49538" y="99076"/>
                          <a:pt x="54619" y="96535"/>
                        </a:cubicBezTo>
                        <a:cubicBezTo>
                          <a:pt x="59699" y="93995"/>
                          <a:pt x="60970" y="90184"/>
                          <a:pt x="60970" y="83833"/>
                        </a:cubicBezTo>
                        <a:cubicBezTo>
                          <a:pt x="60970" y="80023"/>
                          <a:pt x="59699" y="76212"/>
                          <a:pt x="55889" y="72402"/>
                        </a:cubicBezTo>
                        <a:cubicBezTo>
                          <a:pt x="52078" y="69861"/>
                          <a:pt x="44457" y="66051"/>
                          <a:pt x="34295" y="62240"/>
                        </a:cubicBezTo>
                        <a:cubicBezTo>
                          <a:pt x="24134" y="58429"/>
                          <a:pt x="16513" y="54619"/>
                          <a:pt x="12702" y="52078"/>
                        </a:cubicBezTo>
                        <a:cubicBezTo>
                          <a:pt x="8891" y="49538"/>
                          <a:pt x="5081" y="45727"/>
                          <a:pt x="2540" y="41917"/>
                        </a:cubicBezTo>
                        <a:cubicBezTo>
                          <a:pt x="0" y="38106"/>
                          <a:pt x="0" y="34295"/>
                          <a:pt x="0" y="29215"/>
                        </a:cubicBezTo>
                        <a:cubicBezTo>
                          <a:pt x="0" y="20323"/>
                          <a:pt x="3810" y="13972"/>
                          <a:pt x="11432" y="7621"/>
                        </a:cubicBezTo>
                        <a:cubicBezTo>
                          <a:pt x="19053" y="1270"/>
                          <a:pt x="27944" y="0"/>
                          <a:pt x="40646" y="0"/>
                        </a:cubicBezTo>
                        <a:cubicBezTo>
                          <a:pt x="52078" y="0"/>
                          <a:pt x="63510" y="2540"/>
                          <a:pt x="74942" y="7621"/>
                        </a:cubicBezTo>
                        <a:lnTo>
                          <a:pt x="68591" y="21593"/>
                        </a:lnTo>
                        <a:cubicBezTo>
                          <a:pt x="57159" y="16513"/>
                          <a:pt x="48268" y="15242"/>
                          <a:pt x="39376" y="15242"/>
                        </a:cubicBezTo>
                        <a:cubicBezTo>
                          <a:pt x="31755" y="15242"/>
                          <a:pt x="25404" y="16513"/>
                          <a:pt x="21593" y="19053"/>
                        </a:cubicBezTo>
                        <a:cubicBezTo>
                          <a:pt x="17783" y="21593"/>
                          <a:pt x="15242" y="25404"/>
                          <a:pt x="15242" y="29215"/>
                        </a:cubicBezTo>
                        <a:cubicBezTo>
                          <a:pt x="15242" y="31755"/>
                          <a:pt x="16513" y="34295"/>
                          <a:pt x="17783" y="36836"/>
                        </a:cubicBezTo>
                        <a:cubicBezTo>
                          <a:pt x="19053" y="39376"/>
                          <a:pt x="21593" y="40647"/>
                          <a:pt x="25404" y="43187"/>
                        </a:cubicBezTo>
                        <a:cubicBezTo>
                          <a:pt x="29215" y="44457"/>
                          <a:pt x="35566" y="48268"/>
                          <a:pt x="44457" y="50808"/>
                        </a:cubicBezTo>
                        <a:cubicBezTo>
                          <a:pt x="57159" y="55889"/>
                          <a:pt x="66050" y="59700"/>
                          <a:pt x="71132" y="64780"/>
                        </a:cubicBezTo>
                        <a:cubicBezTo>
                          <a:pt x="74942" y="68591"/>
                          <a:pt x="77483" y="74942"/>
                          <a:pt x="77483" y="82564"/>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43" name="Graphic 3">
                <a:extLst>
                  <a:ext uri="{FF2B5EF4-FFF2-40B4-BE49-F238E27FC236}">
                    <a16:creationId xmlns:a16="http://schemas.microsoft.com/office/drawing/2014/main" id="{7CAF132A-E7C2-4374-B18A-209C4E0F009B}"/>
                  </a:ext>
                </a:extLst>
              </p:cNvPr>
              <p:cNvGrpSpPr/>
              <p:nvPr/>
            </p:nvGrpSpPr>
            <p:grpSpPr>
              <a:xfrm>
                <a:off x="3622886" y="3632256"/>
                <a:ext cx="964085" cy="364548"/>
                <a:chOff x="3622886" y="3632256"/>
                <a:chExt cx="964085" cy="364548"/>
              </a:xfrm>
              <a:solidFill>
                <a:srgbClr val="FFFFFF"/>
              </a:solidFill>
            </p:grpSpPr>
            <p:sp>
              <p:nvSpPr>
                <p:cNvPr id="44" name="Freeform: Shape 43">
                  <a:extLst>
                    <a:ext uri="{FF2B5EF4-FFF2-40B4-BE49-F238E27FC236}">
                      <a16:creationId xmlns:a16="http://schemas.microsoft.com/office/drawing/2014/main" id="{4E898929-4834-48C8-B456-FEFFEEB4D908}"/>
                    </a:ext>
                  </a:extLst>
                </p:cNvPr>
                <p:cNvSpPr/>
                <p:nvPr/>
              </p:nvSpPr>
              <p:spPr>
                <a:xfrm>
                  <a:off x="381468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473DF041-9DF7-4E35-B48D-473257CEABCF}"/>
                    </a:ext>
                  </a:extLst>
                </p:cNvPr>
                <p:cNvSpPr/>
                <p:nvPr/>
              </p:nvSpPr>
              <p:spPr>
                <a:xfrm>
                  <a:off x="393535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508A2DA7-054B-459B-9AAD-D1A4AAA0A9C7}"/>
                    </a:ext>
                  </a:extLst>
                </p:cNvPr>
                <p:cNvSpPr/>
                <p:nvPr/>
              </p:nvSpPr>
              <p:spPr>
                <a:xfrm>
                  <a:off x="399378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7F987904-C8DF-4695-BD84-038FDB0B4801}"/>
                    </a:ext>
                  </a:extLst>
                </p:cNvPr>
                <p:cNvSpPr/>
                <p:nvPr/>
              </p:nvSpPr>
              <p:spPr>
                <a:xfrm>
                  <a:off x="410175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2634BAC1-B44C-4A99-8D21-B19A17E3235C}"/>
                    </a:ext>
                  </a:extLst>
                </p:cNvPr>
                <p:cNvSpPr/>
                <p:nvPr/>
              </p:nvSpPr>
              <p:spPr>
                <a:xfrm>
                  <a:off x="422877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F37E7AD4-1C9C-4E90-A05E-E20072C869CA}"/>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Freeform: Shape 49">
                  <a:extLst>
                    <a:ext uri="{FF2B5EF4-FFF2-40B4-BE49-F238E27FC236}">
                      <a16:creationId xmlns:a16="http://schemas.microsoft.com/office/drawing/2014/main" id="{A9396046-B5D8-4AE5-8EA4-C49D6A0AAD22}"/>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Freeform: Shape 50">
                  <a:extLst>
                    <a:ext uri="{FF2B5EF4-FFF2-40B4-BE49-F238E27FC236}">
                      <a16:creationId xmlns:a16="http://schemas.microsoft.com/office/drawing/2014/main" id="{AF6C867E-602D-4D54-83D3-F41E94E3D4B3}"/>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Freeform: Shape 51">
                  <a:extLst>
                    <a:ext uri="{FF2B5EF4-FFF2-40B4-BE49-F238E27FC236}">
                      <a16:creationId xmlns:a16="http://schemas.microsoft.com/office/drawing/2014/main" id="{C0988A98-0BCA-4869-A125-F75E366B412D}"/>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65B3656E-4C93-44FA-82DA-F7CF5481419D}"/>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Freeform: Shape 53">
                  <a:extLst>
                    <a:ext uri="{FF2B5EF4-FFF2-40B4-BE49-F238E27FC236}">
                      <a16:creationId xmlns:a16="http://schemas.microsoft.com/office/drawing/2014/main" id="{AD171AF1-716D-491B-9C8E-27A552130CC9}"/>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Freeform: Shape 54">
                  <a:extLst>
                    <a:ext uri="{FF2B5EF4-FFF2-40B4-BE49-F238E27FC236}">
                      <a16:creationId xmlns:a16="http://schemas.microsoft.com/office/drawing/2014/main" id="{E9AF5166-E3F7-4282-B3B4-49598EE1EB62}"/>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Freeform: Shape 55">
                  <a:extLst>
                    <a:ext uri="{FF2B5EF4-FFF2-40B4-BE49-F238E27FC236}">
                      <a16:creationId xmlns:a16="http://schemas.microsoft.com/office/drawing/2014/main" id="{24639407-BF6F-4455-B558-1C0E9C467A81}"/>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A0DD6A10-320A-4EBF-9DB4-072191AEB244}"/>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Freeform: Shape 57">
                  <a:extLst>
                    <a:ext uri="{FF2B5EF4-FFF2-40B4-BE49-F238E27FC236}">
                      <a16:creationId xmlns:a16="http://schemas.microsoft.com/office/drawing/2014/main" id="{EABF3370-7EC1-425D-A258-A3E5D327B2FE}"/>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Freeform: Shape 58">
                  <a:extLst>
                    <a:ext uri="{FF2B5EF4-FFF2-40B4-BE49-F238E27FC236}">
                      <a16:creationId xmlns:a16="http://schemas.microsoft.com/office/drawing/2014/main" id="{7D37ADFD-2B72-40CF-8288-5C7F09FB9564}"/>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Freeform: Shape 59">
                  <a:extLst>
                    <a:ext uri="{FF2B5EF4-FFF2-40B4-BE49-F238E27FC236}">
                      <a16:creationId xmlns:a16="http://schemas.microsoft.com/office/drawing/2014/main" id="{9F8F2337-AC7B-4F64-8A3E-3A6DD5BC4883}"/>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61" name="Graphic 3">
                <a:extLst>
                  <a:ext uri="{FF2B5EF4-FFF2-40B4-BE49-F238E27FC236}">
                    <a16:creationId xmlns:a16="http://schemas.microsoft.com/office/drawing/2014/main" id="{7CAF132A-E7C2-4374-B18A-209C4E0F009B}"/>
                  </a:ext>
                </a:extLst>
              </p:cNvPr>
              <p:cNvGrpSpPr/>
              <p:nvPr/>
            </p:nvGrpSpPr>
            <p:grpSpPr>
              <a:xfrm>
                <a:off x="7847588" y="3628446"/>
                <a:ext cx="964085" cy="367089"/>
                <a:chOff x="7847588" y="3628446"/>
                <a:chExt cx="964085" cy="367089"/>
              </a:xfrm>
              <a:solidFill>
                <a:srgbClr val="FFFFFF"/>
              </a:solidFill>
            </p:grpSpPr>
            <p:sp>
              <p:nvSpPr>
                <p:cNvPr id="62" name="Freeform: Shape 61">
                  <a:extLst>
                    <a:ext uri="{FF2B5EF4-FFF2-40B4-BE49-F238E27FC236}">
                      <a16:creationId xmlns:a16="http://schemas.microsoft.com/office/drawing/2014/main" id="{B48B229C-61FD-4805-95CA-93C0EACC7F06}"/>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3" name="Freeform: Shape 62">
                  <a:extLst>
                    <a:ext uri="{FF2B5EF4-FFF2-40B4-BE49-F238E27FC236}">
                      <a16:creationId xmlns:a16="http://schemas.microsoft.com/office/drawing/2014/main" id="{5F299472-7335-41BF-9885-A7E6EAFC22C1}"/>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Freeform: Shape 63">
                  <a:extLst>
                    <a:ext uri="{FF2B5EF4-FFF2-40B4-BE49-F238E27FC236}">
                      <a16:creationId xmlns:a16="http://schemas.microsoft.com/office/drawing/2014/main" id="{869078EB-ED38-49E0-B2BE-809E5DBDA940}"/>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5" name="Freeform: Shape 64">
                  <a:extLst>
                    <a:ext uri="{FF2B5EF4-FFF2-40B4-BE49-F238E27FC236}">
                      <a16:creationId xmlns:a16="http://schemas.microsoft.com/office/drawing/2014/main" id="{2AB4AC50-3CA3-491D-8B32-5238D2AA8D10}"/>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6" name="Freeform: Shape 65">
                  <a:extLst>
                    <a:ext uri="{FF2B5EF4-FFF2-40B4-BE49-F238E27FC236}">
                      <a16:creationId xmlns:a16="http://schemas.microsoft.com/office/drawing/2014/main" id="{9C333F5D-8134-4034-98EC-E1906458B2EF}"/>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Freeform: Shape 66">
                  <a:extLst>
                    <a:ext uri="{FF2B5EF4-FFF2-40B4-BE49-F238E27FC236}">
                      <a16:creationId xmlns:a16="http://schemas.microsoft.com/office/drawing/2014/main" id="{CB44BEDA-8ADB-4E77-A8C9-6836C3202E9A}"/>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Freeform: Shape 67">
                  <a:extLst>
                    <a:ext uri="{FF2B5EF4-FFF2-40B4-BE49-F238E27FC236}">
                      <a16:creationId xmlns:a16="http://schemas.microsoft.com/office/drawing/2014/main" id="{76506CCF-8323-4105-A48D-BF25AF751455}"/>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Freeform: Shape 68">
                  <a:extLst>
                    <a:ext uri="{FF2B5EF4-FFF2-40B4-BE49-F238E27FC236}">
                      <a16:creationId xmlns:a16="http://schemas.microsoft.com/office/drawing/2014/main" id="{F6A8BC4F-0626-4B7F-AFE5-24D554250DF0}"/>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Freeform: Shape 69">
                  <a:extLst>
                    <a:ext uri="{FF2B5EF4-FFF2-40B4-BE49-F238E27FC236}">
                      <a16:creationId xmlns:a16="http://schemas.microsoft.com/office/drawing/2014/main" id="{2AF5BE9F-433B-4956-AE9C-AB4818A1E340}"/>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Freeform: Shape 70">
                  <a:extLst>
                    <a:ext uri="{FF2B5EF4-FFF2-40B4-BE49-F238E27FC236}">
                      <a16:creationId xmlns:a16="http://schemas.microsoft.com/office/drawing/2014/main" id="{D31136EE-9901-4674-985F-F12C8572DFBA}"/>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Freeform: Shape 71">
                  <a:extLst>
                    <a:ext uri="{FF2B5EF4-FFF2-40B4-BE49-F238E27FC236}">
                      <a16:creationId xmlns:a16="http://schemas.microsoft.com/office/drawing/2014/main" id="{2B9C1965-DD5C-41A4-B43B-62C59A213457}"/>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Freeform: Shape 72">
                  <a:extLst>
                    <a:ext uri="{FF2B5EF4-FFF2-40B4-BE49-F238E27FC236}">
                      <a16:creationId xmlns:a16="http://schemas.microsoft.com/office/drawing/2014/main" id="{1EE9F3DB-FE06-4D20-AD9D-58201A30740D}"/>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Freeform: Shape 73">
                  <a:extLst>
                    <a:ext uri="{FF2B5EF4-FFF2-40B4-BE49-F238E27FC236}">
                      <a16:creationId xmlns:a16="http://schemas.microsoft.com/office/drawing/2014/main" id="{F588B309-EEB9-459F-8089-E5A77EE0D8A1}"/>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B05AA331-0C04-4982-9589-D01836F0F815}"/>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1F21BDAD-FB3B-480F-8090-7A7895443EE7}"/>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DF7DCC99-0A60-4976-94A6-040095C32496}"/>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8" name="Freeform: Shape 77">
                  <a:extLst>
                    <a:ext uri="{FF2B5EF4-FFF2-40B4-BE49-F238E27FC236}">
                      <a16:creationId xmlns:a16="http://schemas.microsoft.com/office/drawing/2014/main" id="{979A0F16-1FE0-4903-85C9-0E914DFA99E3}"/>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9" name="Graphic 3">
                <a:extLst>
                  <a:ext uri="{FF2B5EF4-FFF2-40B4-BE49-F238E27FC236}">
                    <a16:creationId xmlns:a16="http://schemas.microsoft.com/office/drawing/2014/main" id="{7CAF132A-E7C2-4374-B18A-209C4E0F009B}"/>
                  </a:ext>
                </a:extLst>
              </p:cNvPr>
              <p:cNvGrpSpPr/>
              <p:nvPr/>
            </p:nvGrpSpPr>
            <p:grpSpPr>
              <a:xfrm>
                <a:off x="5775883" y="3594150"/>
                <a:ext cx="965355" cy="439491"/>
                <a:chOff x="5775883" y="3594150"/>
                <a:chExt cx="965355" cy="439491"/>
              </a:xfrm>
              <a:solidFill>
                <a:srgbClr val="FFFFFF"/>
              </a:solidFill>
            </p:grpSpPr>
            <p:sp>
              <p:nvSpPr>
                <p:cNvPr id="80" name="Freeform: Shape 79">
                  <a:extLst>
                    <a:ext uri="{FF2B5EF4-FFF2-40B4-BE49-F238E27FC236}">
                      <a16:creationId xmlns:a16="http://schemas.microsoft.com/office/drawing/2014/main" id="{E9FF421D-6EFB-44DA-90A6-ACCC61B2B3BE}"/>
                    </a:ext>
                  </a:extLst>
                </p:cNvPr>
                <p:cNvSpPr/>
                <p:nvPr/>
              </p:nvSpPr>
              <p:spPr>
                <a:xfrm>
                  <a:off x="582288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1" name="Freeform: Shape 80">
                  <a:extLst>
                    <a:ext uri="{FF2B5EF4-FFF2-40B4-BE49-F238E27FC236}">
                      <a16:creationId xmlns:a16="http://schemas.microsoft.com/office/drawing/2014/main" id="{3E1B3BC8-9253-462C-997E-7D9D7CB01063}"/>
                    </a:ext>
                  </a:extLst>
                </p:cNvPr>
                <p:cNvSpPr/>
                <p:nvPr/>
              </p:nvSpPr>
              <p:spPr>
                <a:xfrm>
                  <a:off x="600579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Shape 81">
                  <a:extLst>
                    <a:ext uri="{FF2B5EF4-FFF2-40B4-BE49-F238E27FC236}">
                      <a16:creationId xmlns:a16="http://schemas.microsoft.com/office/drawing/2014/main" id="{3E72411C-9D91-40E0-BCE9-ED655AB560B3}"/>
                    </a:ext>
                  </a:extLst>
                </p:cNvPr>
                <p:cNvSpPr/>
                <p:nvPr/>
              </p:nvSpPr>
              <p:spPr>
                <a:xfrm>
                  <a:off x="6083273" y="3594150"/>
                  <a:ext cx="147343" cy="223556"/>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3" name="Freeform: Shape 82">
                  <a:extLst>
                    <a:ext uri="{FF2B5EF4-FFF2-40B4-BE49-F238E27FC236}">
                      <a16:creationId xmlns:a16="http://schemas.microsoft.com/office/drawing/2014/main" id="{27E3CB3C-60E4-44E0-8834-EE89ED20BE80}"/>
                    </a:ext>
                  </a:extLst>
                </p:cNvPr>
                <p:cNvSpPr/>
                <p:nvPr/>
              </p:nvSpPr>
              <p:spPr>
                <a:xfrm>
                  <a:off x="626618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B4D97B0D-5FC1-40D8-BA95-B903E6654A3B}"/>
                    </a:ext>
                  </a:extLst>
                </p:cNvPr>
                <p:cNvSpPr/>
                <p:nvPr/>
              </p:nvSpPr>
              <p:spPr>
                <a:xfrm>
                  <a:off x="644655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Freeform: Shape 84">
                  <a:extLst>
                    <a:ext uri="{FF2B5EF4-FFF2-40B4-BE49-F238E27FC236}">
                      <a16:creationId xmlns:a16="http://schemas.microsoft.com/office/drawing/2014/main" id="{A7D4690D-9590-48AE-9B25-D744B1539541}"/>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Freeform: Shape 85">
                  <a:extLst>
                    <a:ext uri="{FF2B5EF4-FFF2-40B4-BE49-F238E27FC236}">
                      <a16:creationId xmlns:a16="http://schemas.microsoft.com/office/drawing/2014/main" id="{8DEA1309-73E3-408C-930D-F9E44D5122BD}"/>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B8054601-8B6A-4D67-8EC2-3677D453E8A8}"/>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8" name="Freeform: Shape 87">
                  <a:extLst>
                    <a:ext uri="{FF2B5EF4-FFF2-40B4-BE49-F238E27FC236}">
                      <a16:creationId xmlns:a16="http://schemas.microsoft.com/office/drawing/2014/main" id="{7F860C8B-A8CF-45CF-84EB-7B03CEFBB867}"/>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9" name="Freeform: Shape 88">
                  <a:extLst>
                    <a:ext uri="{FF2B5EF4-FFF2-40B4-BE49-F238E27FC236}">
                      <a16:creationId xmlns:a16="http://schemas.microsoft.com/office/drawing/2014/main" id="{856A9555-4E3B-4FCA-8363-1847BA851183}"/>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0" name="Freeform: Shape 89">
                  <a:extLst>
                    <a:ext uri="{FF2B5EF4-FFF2-40B4-BE49-F238E27FC236}">
                      <a16:creationId xmlns:a16="http://schemas.microsoft.com/office/drawing/2014/main" id="{35249D3D-0DC3-4BDF-953F-492E71F2D907}"/>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Shape 90">
                  <a:extLst>
                    <a:ext uri="{FF2B5EF4-FFF2-40B4-BE49-F238E27FC236}">
                      <a16:creationId xmlns:a16="http://schemas.microsoft.com/office/drawing/2014/main" id="{C61CBAE3-EB97-49E4-8164-6D2C61ADA7A7}"/>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Freeform: Shape 91">
                  <a:extLst>
                    <a:ext uri="{FF2B5EF4-FFF2-40B4-BE49-F238E27FC236}">
                      <a16:creationId xmlns:a16="http://schemas.microsoft.com/office/drawing/2014/main" id="{2B12A53F-0347-45E1-AD9B-04F05A249109}"/>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Shape 92">
                  <a:extLst>
                    <a:ext uri="{FF2B5EF4-FFF2-40B4-BE49-F238E27FC236}">
                      <a16:creationId xmlns:a16="http://schemas.microsoft.com/office/drawing/2014/main" id="{ADDE2925-B60B-46DE-A76F-FD11D55D01C4}"/>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Shape 93">
                  <a:extLst>
                    <a:ext uri="{FF2B5EF4-FFF2-40B4-BE49-F238E27FC236}">
                      <a16:creationId xmlns:a16="http://schemas.microsoft.com/office/drawing/2014/main" id="{B23D42EB-7981-484E-83C7-9567BD9E046D}"/>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5" name="Freeform: Shape 94">
                  <a:extLst>
                    <a:ext uri="{FF2B5EF4-FFF2-40B4-BE49-F238E27FC236}">
                      <a16:creationId xmlns:a16="http://schemas.microsoft.com/office/drawing/2014/main" id="{E1F54AB4-A279-49B2-8AE6-876FD45127D7}"/>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6" name="Freeform: Shape 95">
                  <a:extLst>
                    <a:ext uri="{FF2B5EF4-FFF2-40B4-BE49-F238E27FC236}">
                      <a16:creationId xmlns:a16="http://schemas.microsoft.com/office/drawing/2014/main" id="{232C3EE0-F76C-42D6-BA85-C081F7B2F967}"/>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97" name="Freeform: Shape 96">
                <a:extLst>
                  <a:ext uri="{FF2B5EF4-FFF2-40B4-BE49-F238E27FC236}">
                    <a16:creationId xmlns:a16="http://schemas.microsoft.com/office/drawing/2014/main" id="{54553382-83E7-4B41-94C9-EBB906C895B4}"/>
                  </a:ext>
                </a:extLst>
              </p:cNvPr>
              <p:cNvSpPr/>
              <p:nvPr/>
            </p:nvSpPr>
            <p:spPr>
              <a:xfrm>
                <a:off x="3514918" y="2993343"/>
                <a:ext cx="297227" cy="57032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8" name="Freeform: Shape 97">
                <a:extLst>
                  <a:ext uri="{FF2B5EF4-FFF2-40B4-BE49-F238E27FC236}">
                    <a16:creationId xmlns:a16="http://schemas.microsoft.com/office/drawing/2014/main" id="{E091AF9C-1316-42C1-8019-9F430E0B2551}"/>
                  </a:ext>
                </a:extLst>
              </p:cNvPr>
              <p:cNvSpPr/>
              <p:nvPr/>
            </p:nvSpPr>
            <p:spPr>
              <a:xfrm>
                <a:off x="3697828" y="3119094"/>
                <a:ext cx="522561" cy="405219"/>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9" name="Freeform: Shape 98">
                <a:extLst>
                  <a:ext uri="{FF2B5EF4-FFF2-40B4-BE49-F238E27FC236}">
                    <a16:creationId xmlns:a16="http://schemas.microsoft.com/office/drawing/2014/main" id="{8F8FD7B9-6600-4DF2-ACBF-5D13A3D5089A}"/>
                  </a:ext>
                </a:extLst>
              </p:cNvPr>
              <p:cNvSpPr/>
              <p:nvPr/>
            </p:nvSpPr>
            <p:spPr>
              <a:xfrm>
                <a:off x="4037106" y="3343463"/>
                <a:ext cx="113372" cy="113962"/>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0" name="Freeform: Shape 99">
                <a:extLst>
                  <a:ext uri="{FF2B5EF4-FFF2-40B4-BE49-F238E27FC236}">
                    <a16:creationId xmlns:a16="http://schemas.microsoft.com/office/drawing/2014/main" id="{43DC54E2-4D26-4455-9232-AD0C29BC6ECC}"/>
                  </a:ext>
                </a:extLst>
              </p:cNvPr>
              <p:cNvSpPr/>
              <p:nvPr/>
            </p:nvSpPr>
            <p:spPr>
              <a:xfrm>
                <a:off x="7735810" y="3141957"/>
                <a:ext cx="224826" cy="41789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1" name="Freeform: Shape 100">
                <a:extLst>
                  <a:ext uri="{FF2B5EF4-FFF2-40B4-BE49-F238E27FC236}">
                    <a16:creationId xmlns:a16="http://schemas.microsoft.com/office/drawing/2014/main" id="{254C9156-2D4D-410F-B17D-D9F09902AD0C}"/>
                  </a:ext>
                </a:extLst>
              </p:cNvPr>
              <p:cNvSpPr/>
              <p:nvPr/>
            </p:nvSpPr>
            <p:spPr>
              <a:xfrm>
                <a:off x="7832345" y="3263897"/>
                <a:ext cx="602265" cy="252364"/>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C384BC81-D10C-4A1D-9ECE-999F9305B8DC}"/>
                  </a:ext>
                </a:extLst>
              </p:cNvPr>
              <p:cNvSpPr/>
              <p:nvPr/>
            </p:nvSpPr>
            <p:spPr>
              <a:xfrm>
                <a:off x="8252029" y="3332798"/>
                <a:ext cx="113610" cy="113698"/>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07" name="Group 106">
              <a:extLst>
                <a:ext uri="{FF2B5EF4-FFF2-40B4-BE49-F238E27FC236}">
                  <a16:creationId xmlns:a16="http://schemas.microsoft.com/office/drawing/2014/main" id="{E02EB696-B569-4641-B916-35F8CF404345}"/>
                </a:ext>
              </a:extLst>
            </p:cNvPr>
            <p:cNvGrpSpPr/>
            <p:nvPr/>
          </p:nvGrpSpPr>
          <p:grpSpPr>
            <a:xfrm>
              <a:off x="1260323" y="4557846"/>
              <a:ext cx="4503222" cy="1144904"/>
              <a:chOff x="950586" y="4544278"/>
              <a:chExt cx="4503222" cy="1144904"/>
            </a:xfrm>
          </p:grpSpPr>
          <p:sp>
            <p:nvSpPr>
              <p:cNvPr id="103" name="Text Placeholder 1">
                <a:extLst>
                  <a:ext uri="{FF2B5EF4-FFF2-40B4-BE49-F238E27FC236}">
                    <a16:creationId xmlns:a16="http://schemas.microsoft.com/office/drawing/2014/main" id="{BF4375AF-FE1D-478B-9552-1AC911717BCD}"/>
                  </a:ext>
                </a:extLst>
              </p:cNvPr>
              <p:cNvSpPr txBox="1">
                <a:spLocks/>
              </p:cNvSpPr>
              <p:nvPr/>
            </p:nvSpPr>
            <p:spPr>
              <a:xfrm>
                <a:off x="950586" y="4544278"/>
                <a:ext cx="4466574"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&gt;10X </a:t>
                </a:r>
                <a:r>
                  <a:rPr kumimoji="0" lang="en-US" sz="24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faster than Node.js</a:t>
                </a:r>
              </a:p>
            </p:txBody>
          </p:sp>
          <p:sp>
            <p:nvSpPr>
              <p:cNvPr id="106" name="TextBox 105">
                <a:extLst>
                  <a:ext uri="{FF2B5EF4-FFF2-40B4-BE49-F238E27FC236}">
                    <a16:creationId xmlns:a16="http://schemas.microsoft.com/office/drawing/2014/main" id="{B19720E6-38C7-4C46-B2E5-AD3CBBA1DB7E}"/>
                  </a:ext>
                </a:extLst>
              </p:cNvPr>
              <p:cNvSpPr txBox="1"/>
              <p:nvPr/>
            </p:nvSpPr>
            <p:spPr>
              <a:xfrm>
                <a:off x="1040930" y="5376623"/>
                <a:ext cx="4412878" cy="3125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ASP.NET Core web framework</a:t>
                </a:r>
              </a:p>
            </p:txBody>
          </p:sp>
        </p:grpSp>
      </p:grpSp>
      <p:sp>
        <p:nvSpPr>
          <p:cNvPr id="133" name="TextBox 132">
            <a:extLst>
              <a:ext uri="{FF2B5EF4-FFF2-40B4-BE49-F238E27FC236}">
                <a16:creationId xmlns:a16="http://schemas.microsoft.com/office/drawing/2014/main" id="{65EB649A-74EA-4910-85B6-46DD53B97219}"/>
              </a:ext>
            </a:extLst>
          </p:cNvPr>
          <p:cNvSpPr txBox="1"/>
          <p:nvPr/>
        </p:nvSpPr>
        <p:spPr>
          <a:xfrm>
            <a:off x="465909" y="6400800"/>
            <a:ext cx="1011385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lumMod val="50000"/>
                  </a:schemeClr>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https://www.techempower.com/benchmarks/#section=test&amp;runid=3fc99e53-f60d-428e-9937-e809880d3da2&amp;hw=ph&amp;test=fortune&amp;a=2&amp;o=e</a:t>
            </a:r>
            <a:r>
              <a:rPr kumimoji="0" lang="en-US" sz="1000" b="0" i="0"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p>
        </p:txBody>
      </p:sp>
      <p:sp>
        <p:nvSpPr>
          <p:cNvPr id="4" name="TextBox 3">
            <a:extLst>
              <a:ext uri="{FF2B5EF4-FFF2-40B4-BE49-F238E27FC236}">
                <a16:creationId xmlns:a16="http://schemas.microsoft.com/office/drawing/2014/main" id="{2C95B1FE-F129-4719-A6DA-7389D7D550B3}"/>
              </a:ext>
            </a:extLst>
          </p:cNvPr>
          <p:cNvSpPr txBox="1"/>
          <p:nvPr/>
        </p:nvSpPr>
        <p:spPr>
          <a:xfrm>
            <a:off x="557225" y="6080060"/>
            <a:ext cx="46968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50000"/>
                  </a:srgbClr>
                </a:solidFill>
                <a:effectLst/>
                <a:uLnTx/>
                <a:uFillTx/>
                <a:latin typeface="Segoe UI"/>
                <a:ea typeface="+mn-ea"/>
                <a:cs typeface="+mn-cs"/>
              </a:rPr>
              <a:t>Sources:</a:t>
            </a:r>
          </a:p>
        </p:txBody>
      </p:sp>
      <p:pic>
        <p:nvPicPr>
          <p:cNvPr id="110" name="Graphic 109">
            <a:extLst>
              <a:ext uri="{FF2B5EF4-FFF2-40B4-BE49-F238E27FC236}">
                <a16:creationId xmlns:a16="http://schemas.microsoft.com/office/drawing/2014/main" id="{AB779D88-6875-483A-B35D-A49AC3996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2371" y="6070384"/>
            <a:ext cx="2099693" cy="1049847"/>
          </a:xfrm>
          <a:prstGeom prst="rect">
            <a:avLst/>
          </a:prstGeom>
        </p:spPr>
      </p:pic>
      <p:sp>
        <p:nvSpPr>
          <p:cNvPr id="121" name="Text Placeholder 1">
            <a:extLst>
              <a:ext uri="{FF2B5EF4-FFF2-40B4-BE49-F238E27FC236}">
                <a16:creationId xmlns:a16="http://schemas.microsoft.com/office/drawing/2014/main" id="{B0CBB18C-8074-4705-B1C5-7E1882DA08B7}"/>
              </a:ext>
            </a:extLst>
          </p:cNvPr>
          <p:cNvSpPr txBox="1">
            <a:spLocks/>
          </p:cNvSpPr>
          <p:nvPr/>
        </p:nvSpPr>
        <p:spPr>
          <a:xfrm>
            <a:off x="10587641" y="2126515"/>
            <a:ext cx="1379522" cy="5539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4000" b="0" i="0" u="none" strike="noStrike" kern="1200" cap="none" spc="-50" normalizeH="0" baseline="0" noProof="0" dirty="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+92%</a:t>
            </a:r>
          </a:p>
        </p:txBody>
      </p:sp>
      <p:graphicFrame>
        <p:nvGraphicFramePr>
          <p:cNvPr id="122" name="Chart 121">
            <a:extLst>
              <a:ext uri="{FF2B5EF4-FFF2-40B4-BE49-F238E27FC236}">
                <a16:creationId xmlns:a16="http://schemas.microsoft.com/office/drawing/2014/main" id="{C75764D1-9E5E-4DF9-A9A6-03559D5253BE}"/>
              </a:ext>
            </a:extLst>
          </p:cNvPr>
          <p:cNvGraphicFramePr>
            <a:graphicFrameLocks/>
          </p:cNvGraphicFramePr>
          <p:nvPr>
            <p:extLst>
              <p:ext uri="{D42A27DB-BD31-4B8C-83A1-F6EECF244321}">
                <p14:modId xmlns:p14="http://schemas.microsoft.com/office/powerpoint/2010/main" val="4026874165"/>
              </p:ext>
            </p:extLst>
          </p:nvPr>
        </p:nvGraphicFramePr>
        <p:xfrm>
          <a:off x="7164527" y="932558"/>
          <a:ext cx="3731140" cy="4011115"/>
        </p:xfrm>
        <a:graphic>
          <a:graphicData uri="http://schemas.openxmlformats.org/drawingml/2006/chart">
            <c:chart xmlns:c="http://schemas.openxmlformats.org/drawingml/2006/chart" xmlns:r="http://schemas.openxmlformats.org/officeDocument/2006/relationships" r:id="rId7"/>
          </a:graphicData>
        </a:graphic>
      </p:graphicFrame>
      <p:cxnSp>
        <p:nvCxnSpPr>
          <p:cNvPr id="123" name="Straight Arrow Connector 122">
            <a:extLst>
              <a:ext uri="{FF2B5EF4-FFF2-40B4-BE49-F238E27FC236}">
                <a16:creationId xmlns:a16="http://schemas.microsoft.com/office/drawing/2014/main" id="{9D1C621D-F10F-4672-8EB1-2DE15358582B}"/>
              </a:ext>
            </a:extLst>
          </p:cNvPr>
          <p:cNvCxnSpPr>
            <a:cxnSpLocks/>
          </p:cNvCxnSpPr>
          <p:nvPr/>
        </p:nvCxnSpPr>
        <p:spPr>
          <a:xfrm>
            <a:off x="10364733" y="1710965"/>
            <a:ext cx="0" cy="122715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F6D6B4E-D2E7-4009-B4BF-E8A29F504A72}"/>
              </a:ext>
            </a:extLst>
          </p:cNvPr>
          <p:cNvSpPr txBox="1"/>
          <p:nvPr/>
        </p:nvSpPr>
        <p:spPr>
          <a:xfrm>
            <a:off x="6342354" y="5004443"/>
            <a:ext cx="5370285" cy="400110"/>
          </a:xfrm>
          <a:prstGeom prst="rect">
            <a:avLst/>
          </a:prstGeom>
          <a:noFill/>
        </p:spPr>
        <p:txBody>
          <a:bodyPr wrap="square">
            <a:spAutoFit/>
          </a:bodyPr>
          <a:lstStyle/>
          <a:p>
            <a:pPr algn="ctr"/>
            <a:r>
              <a:rPr lang="en-US" sz="2000" dirty="0"/>
              <a:t>Entity Framework</a:t>
            </a:r>
            <a:r>
              <a:rPr lang="en-US" sz="2000" baseline="0" dirty="0"/>
              <a:t> Core Performance </a:t>
            </a:r>
            <a:endParaRPr lang="en-US" sz="2000" dirty="0"/>
          </a:p>
        </p:txBody>
      </p:sp>
    </p:spTree>
    <p:extLst>
      <p:ext uri="{BB962C8B-B14F-4D97-AF65-F5344CB8AC3E}">
        <p14:creationId xmlns:p14="http://schemas.microsoft.com/office/powerpoint/2010/main" val="56027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500" spd="-100000" fill="hold"/>
                                        <p:tgtEl>
                                          <p:spTgt spid="1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.NET 6</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3020194"/>
          </a:xfrm>
        </p:spPr>
        <p:txBody>
          <a:bodyPr>
            <a:normAutofit lnSpcReduction="10000"/>
          </a:bodyPr>
          <a:lstStyle/>
          <a:p>
            <a:pPr algn="l"/>
            <a:r>
              <a:rPr lang="en-US" dirty="0"/>
              <a:t>Unified common base libraries &amp; SDK</a:t>
            </a:r>
          </a:p>
          <a:p>
            <a:r>
              <a:rPr lang="en-US" dirty="0"/>
              <a:t>Industry leading performance</a:t>
            </a:r>
          </a:p>
          <a:p>
            <a:pPr algn="l"/>
            <a:r>
              <a:rPr lang="en-US" dirty="0"/>
              <a:t>Simplified development, easier to get started</a:t>
            </a:r>
          </a:p>
          <a:p>
            <a:r>
              <a:rPr lang="en-US" dirty="0"/>
              <a:t>New C# 10, F# 6 releases</a:t>
            </a:r>
          </a:p>
          <a:p>
            <a:pPr algn="l"/>
            <a:r>
              <a:rPr lang="en-US" dirty="0"/>
              <a:t>Apple Silicon (Arm64) support</a:t>
            </a:r>
          </a:p>
          <a:p>
            <a:pPr algn="l"/>
            <a:r>
              <a:rPr lang="en-US" dirty="0"/>
              <a:t>Long-Term Support Release</a:t>
            </a:r>
          </a:p>
        </p:txBody>
      </p:sp>
      <p:sp>
        <p:nvSpPr>
          <p:cNvPr id="5" name="Content Placeholder 4">
            <a:extLst>
              <a:ext uri="{FF2B5EF4-FFF2-40B4-BE49-F238E27FC236}">
                <a16:creationId xmlns:a16="http://schemas.microsoft.com/office/drawing/2014/main" id="{BAB9FF7F-8264-472E-BE94-3E1AEF9F3571}"/>
              </a:ext>
            </a:extLst>
          </p:cNvPr>
          <p:cNvSpPr>
            <a:spLocks noGrp="1"/>
          </p:cNvSpPr>
          <p:nvPr>
            <p:ph idx="13"/>
          </p:nvPr>
        </p:nvSpPr>
        <p:spPr>
          <a:xfrm>
            <a:off x="838200" y="5706350"/>
            <a:ext cx="10515600" cy="579149"/>
          </a:xfrm>
        </p:spPr>
        <p:txBody>
          <a:bodyPr>
            <a:normAutofit/>
          </a:bodyPr>
          <a:lstStyle/>
          <a:p>
            <a:r>
              <a:rPr kumimoji="0" lang="en-US" i="0" u="none" strike="noStrike" kern="1200" cap="none" spc="0" normalizeH="0" baseline="0" noProof="0" dirty="0">
                <a:ln>
                  <a:noFill/>
                </a:ln>
                <a:solidFill>
                  <a:srgbClr val="F7B548">
                    <a:lumMod val="60000"/>
                    <a:lumOff val="40000"/>
                  </a:srgbClr>
                </a:solidFill>
                <a:effectLst/>
                <a:uLnTx/>
                <a:uFillTx/>
              </a:rPr>
              <a:t>get.dot.net/6</a:t>
            </a:r>
            <a:endParaRPr lang="en-US" dirty="0"/>
          </a:p>
        </p:txBody>
      </p:sp>
    </p:spTree>
    <p:extLst>
      <p:ext uri="{BB962C8B-B14F-4D97-AF65-F5344CB8AC3E}">
        <p14:creationId xmlns:p14="http://schemas.microsoft.com/office/powerpoint/2010/main" val="410163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9BE70D0-58EF-4D06-B850-14A79CDA4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223597" y="692254"/>
            <a:ext cx="10515600" cy="1325563"/>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5"/>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6"/>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7"/>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8"/>
          <a:srcRect l="937" r="937"/>
          <a:stretch>
            <a:fillRect/>
          </a:stretch>
        </p:blipFill>
        <p:spPr>
          <a:xfrm>
            <a:off x="708070" y="1015281"/>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sp>
        <p:nvSpPr>
          <p:cNvPr id="28" name="Rectangle: Rounded Corners 4">
            <a:extLst>
              <a:ext uri="{FF2B5EF4-FFF2-40B4-BE49-F238E27FC236}">
                <a16:creationId xmlns:a16="http://schemas.microsoft.com/office/drawing/2014/main" id="{B98CFDEC-AE95-4BD7-9450-198F171F158A}"/>
              </a:ext>
            </a:extLst>
          </p:cNvPr>
          <p:cNvSpPr/>
          <p:nvPr/>
        </p:nvSpPr>
        <p:spPr bwMode="auto">
          <a:xfrm>
            <a:off x="714818" y="485105"/>
            <a:ext cx="170180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10"/>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par>
                                <p:cTn id="10" presetID="42" presetClass="path" presetSubtype="0" decel="100000" fill="hold" grpId="1" nodeType="withEffect">
                                  <p:stCondLst>
                                    <p:cond delay="0"/>
                                  </p:stCondLst>
                                  <p:childTnLst>
                                    <p:animMotion origin="layout" path="M 2.08333E-6 2.96296E-6 L 2.08333E-6 0.03842 " pathEditMode="relative" rAng="0" ptsTypes="AA">
                                      <p:cBhvr>
                                        <p:cTn id="11" dur="500" spd="-100000" fill="hold"/>
                                        <p:tgtEl>
                                          <p:spTgt spid="2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p:txBody>
          <a:bodyPr>
            <a:normAutofit/>
          </a:bodyPr>
          <a:lstStyle/>
          <a:p>
            <a:r>
              <a:rPr lang="en-US" sz="3600" dirty="0">
                <a:solidFill>
                  <a:schemeClr val="tx1"/>
                </a:solidFill>
              </a:rPr>
              <a:t>.NET Upgrade Assistant</a:t>
            </a:r>
          </a:p>
        </p:txBody>
      </p:sp>
      <p:sp>
        <p:nvSpPr>
          <p:cNvPr id="3" name="Content Placeholder 2">
            <a:extLst>
              <a:ext uri="{FF2B5EF4-FFF2-40B4-BE49-F238E27FC236}">
                <a16:creationId xmlns:a16="http://schemas.microsoft.com/office/drawing/2014/main" id="{581A387C-D316-49CB-8507-67456295E36F}"/>
              </a:ext>
            </a:extLst>
          </p:cNvPr>
          <p:cNvSpPr>
            <a:spLocks noGrp="1"/>
          </p:cNvSpPr>
          <p:nvPr>
            <p:ph idx="1"/>
          </p:nvPr>
        </p:nvSpPr>
        <p:spPr>
          <a:xfrm>
            <a:off x="838200" y="2476900"/>
            <a:ext cx="6685547" cy="3261170"/>
          </a:xfrm>
        </p:spPr>
        <p:txBody>
          <a:bodyPr/>
          <a:lstStyle/>
          <a:p>
            <a:r>
              <a:rPr lang="en-US" dirty="0"/>
              <a:t>Reduce time and difficulty modernizing older .NET codebases</a:t>
            </a:r>
          </a:p>
          <a:p>
            <a:r>
              <a:rPr lang="en-US" dirty="0"/>
              <a:t>Guided, step-by-step experience</a:t>
            </a:r>
          </a:p>
          <a:p>
            <a:r>
              <a:rPr lang="en-US" dirty="0"/>
              <a:t>Multiple project types supported</a:t>
            </a:r>
          </a:p>
          <a:p>
            <a:r>
              <a:rPr lang="en-US" dirty="0"/>
              <a:t>C# &amp; VB.NET languages</a:t>
            </a:r>
          </a:p>
          <a:p>
            <a:r>
              <a:rPr lang="en-US" dirty="0"/>
              <a:t>Supports .NET 6 </a:t>
            </a:r>
          </a:p>
          <a:p>
            <a:endParaRPr lang="en-US" dirty="0"/>
          </a:p>
        </p:txBody>
      </p:sp>
      <p:sp>
        <p:nvSpPr>
          <p:cNvPr id="4" name="Content Placeholder 3">
            <a:extLst>
              <a:ext uri="{FF2B5EF4-FFF2-40B4-BE49-F238E27FC236}">
                <a16:creationId xmlns:a16="http://schemas.microsoft.com/office/drawing/2014/main" id="{4803435B-FA1C-4091-AAFE-45D7C1B01E9F}"/>
              </a:ext>
            </a:extLst>
          </p:cNvPr>
          <p:cNvSpPr>
            <a:spLocks noGrp="1"/>
          </p:cNvSpPr>
          <p:nvPr>
            <p:ph idx="13"/>
          </p:nvPr>
        </p:nvSpPr>
        <p:spPr/>
        <p:txBody>
          <a:bodyPr/>
          <a:lstStyle/>
          <a:p>
            <a:r>
              <a:rPr lang="en-US" dirty="0">
                <a:solidFill>
                  <a:srgbClr val="F7B548">
                    <a:lumMod val="60000"/>
                    <a:lumOff val="40000"/>
                  </a:srgbClr>
                </a:solidFill>
              </a:rPr>
              <a:t>aka.ms/dotnet-upgrade-assistant</a:t>
            </a:r>
            <a:endParaRPr lang="en-US" dirty="0"/>
          </a:p>
        </p:txBody>
      </p:sp>
      <p:sp>
        <p:nvSpPr>
          <p:cNvPr id="23" name="Title 1">
            <a:extLst>
              <a:ext uri="{FF2B5EF4-FFF2-40B4-BE49-F238E27FC236}">
                <a16:creationId xmlns:a16="http://schemas.microsoft.com/office/drawing/2014/main" id="{12E083B6-0205-4B31-BDE1-4D05894F982E}"/>
              </a:ext>
            </a:extLst>
          </p:cNvPr>
          <p:cNvSpPr txBox="1">
            <a:spLocks/>
          </p:cNvSpPr>
          <p:nvPr/>
        </p:nvSpPr>
        <p:spPr>
          <a:xfrm>
            <a:off x="838200" y="5899132"/>
            <a:ext cx="10104378"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endParaRPr kumimoji="0" lang="en-US" sz="2400" i="0" u="none" strike="noStrike" kern="1200" cap="none" spc="0" normalizeH="0" baseline="0" noProof="0" dirty="0">
              <a:ln>
                <a:noFill/>
              </a:ln>
              <a:solidFill>
                <a:srgbClr val="F7B548">
                  <a:lumMod val="60000"/>
                  <a:lumOff val="40000"/>
                </a:srgbClr>
              </a:solidFill>
              <a:effectLst/>
              <a:uLnTx/>
              <a:uFillTx/>
            </a:endParaRPr>
          </a:p>
        </p:txBody>
      </p:sp>
      <p:sp>
        <p:nvSpPr>
          <p:cNvPr id="24" name="Rectangle: Rounded Corners 4">
            <a:extLst>
              <a:ext uri="{FF2B5EF4-FFF2-40B4-BE49-F238E27FC236}">
                <a16:creationId xmlns:a16="http://schemas.microsoft.com/office/drawing/2014/main" id="{20E51550-9339-4317-A2C1-F07816623533}"/>
              </a:ext>
            </a:extLst>
          </p:cNvPr>
          <p:cNvSpPr/>
          <p:nvPr/>
        </p:nvSpPr>
        <p:spPr bwMode="auto">
          <a:xfrm>
            <a:off x="945148" y="1021680"/>
            <a:ext cx="1707147"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28" name="Picture 27">
            <a:extLst>
              <a:ext uri="{FF2B5EF4-FFF2-40B4-BE49-F238E27FC236}">
                <a16:creationId xmlns:a16="http://schemas.microsoft.com/office/drawing/2014/main" id="{A23BE88D-F3CE-405C-AB01-45FC75E7DBF2}"/>
              </a:ext>
            </a:extLst>
          </p:cNvPr>
          <p:cNvPicPr>
            <a:picLocks noChangeAspect="1"/>
          </p:cNvPicPr>
          <p:nvPr/>
        </p:nvPicPr>
        <p:blipFill>
          <a:blip r:embed="rId3"/>
          <a:stretch>
            <a:fillRect/>
          </a:stretch>
        </p:blipFill>
        <p:spPr>
          <a:xfrm>
            <a:off x="7849936" y="3644847"/>
            <a:ext cx="2666140" cy="1679270"/>
          </a:xfrm>
          <a:prstGeom prst="flowChartAlternateProcess">
            <a:avLst/>
          </a:prstGeom>
        </p:spPr>
      </p:pic>
      <p:sp>
        <p:nvSpPr>
          <p:cNvPr id="29" name="Text Placeholder 1">
            <a:extLst>
              <a:ext uri="{FF2B5EF4-FFF2-40B4-BE49-F238E27FC236}">
                <a16:creationId xmlns:a16="http://schemas.microsoft.com/office/drawing/2014/main" id="{A2A94122-9E54-4B18-BB09-DD1318C629F4}"/>
              </a:ext>
            </a:extLst>
          </p:cNvPr>
          <p:cNvSpPr txBox="1">
            <a:spLocks/>
          </p:cNvSpPr>
          <p:nvPr/>
        </p:nvSpPr>
        <p:spPr>
          <a:xfrm>
            <a:off x="8178632" y="1533883"/>
            <a:ext cx="2008747"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chemeClr val="bg1">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+40K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lang="en-US" sz="1800" spc="-50" dirty="0">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preview downloads</a:t>
            </a:r>
            <a:endParaRPr kumimoji="0" lang="en-US" sz="1800" b="0" i="0" u="none" strike="noStrike" kern="1200" cap="none" spc="-50" normalizeH="0" baseline="0" noProof="0" dirty="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328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24"/>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pen Sans dotNET Theme">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24483</TotalTime>
  <Words>4879</Words>
  <Application>Microsoft Office PowerPoint</Application>
  <PresentationFormat>Widescreen</PresentationFormat>
  <Paragraphs>536</Paragraphs>
  <Slides>34</Slides>
  <Notes>31</Notes>
  <HiddenSlides>1</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34</vt:i4>
      </vt:variant>
    </vt:vector>
  </HeadingPairs>
  <TitlesOfParts>
    <vt:vector size="50" baseType="lpstr">
      <vt:lpstr>Consolas</vt:lpstr>
      <vt:lpstr>Wingdings</vt:lpstr>
      <vt:lpstr>Open Sans</vt:lpstr>
      <vt:lpstr>Helvetica</vt:lpstr>
      <vt:lpstr>Segoe UI</vt:lpstr>
      <vt:lpstr>Calibri</vt:lpstr>
      <vt:lpstr>Segoe UI Semibold</vt:lpstr>
      <vt:lpstr>Segoe UI Light</vt:lpstr>
      <vt:lpstr>Symbol</vt:lpstr>
      <vt:lpstr>Arial</vt:lpstr>
      <vt:lpstr>Calibri Light</vt:lpstr>
      <vt:lpstr>1_Office Theme</vt:lpstr>
      <vt:lpstr>3_Office Theme</vt:lpstr>
      <vt:lpstr>2_Office Theme</vt:lpstr>
      <vt:lpstr>4_Office Theme</vt:lpstr>
      <vt:lpstr>5_Office Theme</vt:lpstr>
      <vt:lpstr>PowerPoint Presentation</vt:lpstr>
      <vt:lpstr>Welcome to .NET Conf 2021</vt:lpstr>
      <vt:lpstr>PowerPoint Presentation</vt:lpstr>
      <vt:lpstr>.NET ecosystem momentum </vt:lpstr>
      <vt:lpstr>PowerPoint Presentation</vt:lpstr>
      <vt:lpstr>.NET 6 Performance</vt:lpstr>
      <vt:lpstr>.NET 6</vt:lpstr>
      <vt:lpstr>Visual Studio 2022</vt:lpstr>
      <vt:lpstr>.NET Upgrade Assistant</vt:lpstr>
      <vt:lpstr>Simplified development </vt:lpstr>
      <vt:lpstr>Do more with the CLI</vt:lpstr>
      <vt:lpstr>Hot reload everywhere</vt:lpstr>
      <vt:lpstr>Simplify your code with C# 10</vt:lpstr>
      <vt:lpstr>Minimal APIs for cloud native apps </vt:lpstr>
      <vt:lpstr>Demo –  Simplified development</vt:lpstr>
      <vt:lpstr>PowerPoint Presentation</vt:lpstr>
      <vt:lpstr>Cloud development</vt:lpstr>
      <vt:lpstr>Common App Patterns</vt:lpstr>
      <vt:lpstr>.NET at cloud scale at Microsoft</vt:lpstr>
      <vt:lpstr>YARP 1.0 – Reverse proxy based on .NET</vt:lpstr>
      <vt:lpstr>.NET 6 support in Azure today</vt:lpstr>
      <vt:lpstr>PowerPoint Presentation</vt:lpstr>
      <vt:lpstr>Demo –  Cloud development</vt:lpstr>
      <vt:lpstr>Modern client development</vt:lpstr>
      <vt:lpstr>Blazor – full stack web apps with .NET</vt:lpstr>
      <vt:lpstr>Blazor Fluent UI Components</vt:lpstr>
      <vt:lpstr>.NET Multi-platform App UI</vt:lpstr>
      <vt:lpstr>Hybrid apps with Blazor &amp; .NET MAUI</vt:lpstr>
      <vt:lpstr>Powered4.tv</vt:lpstr>
      <vt:lpstr>Pronto Pay</vt:lpstr>
      <vt:lpstr>GE Digital</vt:lpstr>
      <vt:lpstr>.NET MAUI Preview 10</vt:lpstr>
      <vt:lpstr>Demo – Modern  client development</vt:lpstr>
      <vt:lpstr>Get started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bethma@microsoft.com</dc:creator>
  <cp:lastModifiedBy>Beth Massi</cp:lastModifiedBy>
  <cp:revision>4</cp:revision>
  <dcterms:created xsi:type="dcterms:W3CDTF">2020-08-18T20:47:27Z</dcterms:created>
  <dcterms:modified xsi:type="dcterms:W3CDTF">2021-11-11T21:47:22Z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